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26" r:id="rId2"/>
  </p:sldMasterIdLst>
  <p:notesMasterIdLst>
    <p:notesMasterId r:id="rId81"/>
  </p:notesMasterIdLst>
  <p:sldIdLst>
    <p:sldId id="257" r:id="rId3"/>
    <p:sldId id="258" r:id="rId4"/>
    <p:sldId id="259" r:id="rId5"/>
    <p:sldId id="261" r:id="rId6"/>
    <p:sldId id="264" r:id="rId7"/>
    <p:sldId id="265" r:id="rId8"/>
    <p:sldId id="273" r:id="rId9"/>
    <p:sldId id="271" r:id="rId10"/>
    <p:sldId id="274" r:id="rId11"/>
    <p:sldId id="262" r:id="rId12"/>
    <p:sldId id="270" r:id="rId13"/>
    <p:sldId id="275" r:id="rId14"/>
    <p:sldId id="278" r:id="rId15"/>
    <p:sldId id="280" r:id="rId16"/>
    <p:sldId id="279" r:id="rId17"/>
    <p:sldId id="281" r:id="rId18"/>
    <p:sldId id="282" r:id="rId19"/>
    <p:sldId id="283" r:id="rId20"/>
    <p:sldId id="337" r:id="rId21"/>
    <p:sldId id="286" r:id="rId22"/>
    <p:sldId id="284" r:id="rId23"/>
    <p:sldId id="287" r:id="rId24"/>
    <p:sldId id="289" r:id="rId25"/>
    <p:sldId id="276" r:id="rId26"/>
    <p:sldId id="288" r:id="rId27"/>
    <p:sldId id="292" r:id="rId28"/>
    <p:sldId id="291" r:id="rId29"/>
    <p:sldId id="269" r:id="rId30"/>
    <p:sldId id="339" r:id="rId31"/>
    <p:sldId id="256" r:id="rId32"/>
    <p:sldId id="338" r:id="rId33"/>
    <p:sldId id="272" r:id="rId34"/>
    <p:sldId id="268" r:id="rId35"/>
    <p:sldId id="302" r:id="rId36"/>
    <p:sldId id="303" r:id="rId37"/>
    <p:sldId id="304" r:id="rId38"/>
    <p:sldId id="309" r:id="rId39"/>
    <p:sldId id="305" r:id="rId40"/>
    <p:sldId id="306" r:id="rId41"/>
    <p:sldId id="310" r:id="rId42"/>
    <p:sldId id="307" r:id="rId43"/>
    <p:sldId id="311" r:id="rId44"/>
    <p:sldId id="312" r:id="rId45"/>
    <p:sldId id="308" r:id="rId46"/>
    <p:sldId id="313" r:id="rId47"/>
    <p:sldId id="314" r:id="rId48"/>
    <p:sldId id="315" r:id="rId49"/>
    <p:sldId id="316" r:id="rId50"/>
    <p:sldId id="318" r:id="rId51"/>
    <p:sldId id="319" r:id="rId52"/>
    <p:sldId id="322" r:id="rId53"/>
    <p:sldId id="320" r:id="rId54"/>
    <p:sldId id="323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21" r:id="rId67"/>
    <p:sldId id="300" r:id="rId68"/>
    <p:sldId id="267" r:id="rId69"/>
    <p:sldId id="285" r:id="rId70"/>
    <p:sldId id="295" r:id="rId71"/>
    <p:sldId id="297" r:id="rId72"/>
    <p:sldId id="298" r:id="rId73"/>
    <p:sldId id="293" r:id="rId74"/>
    <p:sldId id="296" r:id="rId75"/>
    <p:sldId id="340" r:id="rId76"/>
    <p:sldId id="341" r:id="rId77"/>
    <p:sldId id="299" r:id="rId78"/>
    <p:sldId id="294" r:id="rId79"/>
    <p:sldId id="30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C2485E-30D4-B5E4-13B6-319F929665B8}" name="Tatsumi, Yuka" initials="TY" userId="S::yzt5262@psu.edu::57d2865d-c2e6-4802-bd1e-8ba3674354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8"/>
    <a:srgbClr val="F7EBA3"/>
    <a:srgbClr val="FFE54F"/>
    <a:srgbClr val="FFC2F8"/>
    <a:srgbClr val="D492CC"/>
    <a:srgbClr val="FFDEFB"/>
    <a:srgbClr val="FFE6FC"/>
    <a:srgbClr val="FFEFB5"/>
    <a:srgbClr val="E6E277"/>
    <a:srgbClr val="FFE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F4800-8370-44D6-A7CE-9699A0D83586}" v="9969" dt="2022-11-21T00:28:35.926"/>
    <p1510:client id="{2DEE4A9B-FB9F-E1A7-537C-78FC862B22FB}" v="6312" dt="2022-12-08T02:38:07.600"/>
    <p1510:client id="{4D7F47B6-7F62-A803-CF57-3D7029B6E19E}" v="2300" dt="2022-12-06T15:18:39.196"/>
    <p1510:client id="{840638AD-6A64-142E-1A6C-F5FDA93D0AC5}" v="665" dt="2022-12-08T17:58:28.050"/>
    <p1510:client id="{C203A067-02C4-CE57-297C-A0911CFE8F14}" v="425" dt="2022-11-25T21:10:24.764"/>
    <p1510:client id="{CE8D6D73-930B-FE8C-237A-39192C20995A}" v="649" dt="2022-12-06T22:02:24.733"/>
    <p1510:client id="{CEF8829A-8C0B-1A1A-4691-E4AB882D5BF0}" v="3808" dt="2022-12-08T06:36:06.043"/>
    <p1510:client id="{D22FBF56-CE8F-835D-50A3-EED56F67B9B3}" v="1081" dt="2022-12-08T16:50:54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8/10/relationships/authors" Target="authors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183F0-5B29-44EF-8C2A-D87473A3A1E7}" type="datetimeFigureOut"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02286-098B-447B-B5D8-5FFD7AF348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8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20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6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0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2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80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1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37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33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5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4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3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8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7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65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6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82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8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7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6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5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intensity</a:t>
            </a:r>
          </a:p>
          <a:p>
            <a:r>
              <a:rPr lang="en-US" dirty="0"/>
              <a:t>Resampling</a:t>
            </a:r>
            <a:endParaRPr lang="en-US" dirty="0">
              <a:cs typeface="Calibri"/>
            </a:endParaRPr>
          </a:p>
          <a:p>
            <a:r>
              <a:rPr lang="en-US" dirty="0"/>
              <a:t>Bandpass filtering</a:t>
            </a:r>
            <a:endParaRPr lang="en-US" dirty="0">
              <a:cs typeface="Calibri"/>
            </a:endParaRPr>
          </a:p>
          <a:p>
            <a:r>
              <a:rPr lang="en-US" dirty="0"/>
              <a:t>Extract 1 channel (stereo to mono)</a:t>
            </a:r>
            <a:endParaRPr lang="en-US" dirty="0">
              <a:cs typeface="Calibri"/>
            </a:endParaRP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02286-098B-447B-B5D8-5FFD7AF348AF}" type="slidenum"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4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1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34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00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08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49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54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9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0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0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19" r:id="rId6"/>
    <p:sldLayoutId id="2147484315" r:id="rId7"/>
    <p:sldLayoutId id="2147484316" r:id="rId8"/>
    <p:sldLayoutId id="2147484317" r:id="rId9"/>
    <p:sldLayoutId id="2147484318" r:id="rId10"/>
    <p:sldLayoutId id="21474843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.hum.uva.nl/praat/manual/Scripting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on.hum.uva.nl/praat/manual/Scripting.htm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yukat237/Praat_Workshop/blob/main/Extract%20word%20sound%20files%20get%20VOT%20and%20Formants" TargetMode="Externa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yukat237/Emotional-Prosody-Project/blob/main/Acoustic%20Analysis%20of%20Utterance%20Stimuli%20praat%20scrip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atvocaltoolkit.com/download-installation.html" TargetMode="External"/><Relationship Id="rId2" Type="http://schemas.openxmlformats.org/officeDocument/2006/relationships/hyperlink" Target="https://www.praatvocaltoolkit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raatvocaltoolkit.com/index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darla.dartmouth.edu/uploadbound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darla.dartmouth.edu/uploadbound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parselmouth.readthedocs.io/en/stable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5GDJs0st_Q" TargetMode="External"/><Relationship Id="rId2" Type="http://schemas.openxmlformats.org/officeDocument/2006/relationships/hyperlink" Target="https://www.eleanorchodroff.com/tutorial/PraatScriptin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ennstateoffice365-my.sharepoint.com/:w:/g/personal/fkb1_psu_edu/ESiELnyO60BGrJC9jcMTdBIBkk65dMRgRO7mW6Tlj3_wKw?e=ENWVSN" TargetMode="External"/><Relationship Id="rId4" Type="http://schemas.openxmlformats.org/officeDocument/2006/relationships/hyperlink" Target="http://www.mattwinn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18B8A-2B00-BF46-0F69-C66959197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21" y="3240988"/>
            <a:ext cx="10909640" cy="16878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 err="1">
                <a:latin typeface="Univers Condensed Light"/>
              </a:rPr>
              <a:t>Praat</a:t>
            </a:r>
            <a:r>
              <a:rPr lang="en-US" sz="7200" dirty="0">
                <a:latin typeface="Univers Condensed Light"/>
              </a:rPr>
              <a:t> Workshop</a:t>
            </a:r>
            <a:br>
              <a:rPr lang="en-US" sz="7200" dirty="0">
                <a:latin typeface="Univers Condensed Light"/>
              </a:rPr>
            </a:br>
            <a:r>
              <a:rPr lang="en-US" sz="7200" dirty="0">
                <a:latin typeface="Univers Condensed Light"/>
              </a:rPr>
              <a:t>-Intermediate-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74AB4-8A99-7F22-F7C4-4C158163C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400" dirty="0">
                <a:latin typeface="Univers Condensed Light"/>
                <a:ea typeface="Meiryo"/>
              </a:rPr>
              <a:t>Yuka Tatsumi </a:t>
            </a:r>
            <a:endParaRPr lang="en-US" dirty="0"/>
          </a:p>
          <a:p>
            <a:pPr algn="ctr"/>
            <a:r>
              <a:rPr lang="en-US" sz="2400" dirty="0">
                <a:latin typeface="Univers Condensed Light"/>
                <a:ea typeface="Meiryo"/>
              </a:rPr>
              <a:t>Penn State CLS Lab Manager</a:t>
            </a:r>
            <a:endParaRPr lang="en-US" dirty="0"/>
          </a:p>
          <a:p>
            <a:pPr algn="ctr"/>
            <a:endParaRPr lang="en-US" sz="2400">
              <a:latin typeface="Univers Condensed Light"/>
              <a:ea typeface="Meiryo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D25BDAF2-067D-0EC1-2647-415172FE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487" y="769799"/>
            <a:ext cx="3448611" cy="1600302"/>
          </a:xfrm>
          <a:prstGeom prst="rect">
            <a:avLst/>
          </a:prstGeom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9CD96"/>
          </a:solidFill>
          <a:ln w="38100" cap="rnd">
            <a:solidFill>
              <a:srgbClr val="F9CD9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DF6E5F-9528-2B88-B9FE-D6F10A1BA08F}"/>
              </a:ext>
            </a:extLst>
          </p:cNvPr>
          <p:cNvSpPr/>
          <p:nvPr/>
        </p:nvSpPr>
        <p:spPr>
          <a:xfrm>
            <a:off x="4937079" y="2221279"/>
            <a:ext cx="1628065" cy="581702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628065"/>
                      <a:gd name="connsiteY0" fmla="*/ 96952 h 581702"/>
                      <a:gd name="connsiteX1" fmla="*/ 96952 w 1628065"/>
                      <a:gd name="connsiteY1" fmla="*/ 0 h 581702"/>
                      <a:gd name="connsiteX2" fmla="*/ 589347 w 1628065"/>
                      <a:gd name="connsiteY2" fmla="*/ 0 h 581702"/>
                      <a:gd name="connsiteX3" fmla="*/ 1024376 w 1628065"/>
                      <a:gd name="connsiteY3" fmla="*/ 0 h 581702"/>
                      <a:gd name="connsiteX4" fmla="*/ 1531113 w 1628065"/>
                      <a:gd name="connsiteY4" fmla="*/ 0 h 581702"/>
                      <a:gd name="connsiteX5" fmla="*/ 1628065 w 1628065"/>
                      <a:gd name="connsiteY5" fmla="*/ 96952 h 581702"/>
                      <a:gd name="connsiteX6" fmla="*/ 1628065 w 1628065"/>
                      <a:gd name="connsiteY6" fmla="*/ 484750 h 581702"/>
                      <a:gd name="connsiteX7" fmla="*/ 1531113 w 1628065"/>
                      <a:gd name="connsiteY7" fmla="*/ 581702 h 581702"/>
                      <a:gd name="connsiteX8" fmla="*/ 1096084 w 1628065"/>
                      <a:gd name="connsiteY8" fmla="*/ 581702 h 581702"/>
                      <a:gd name="connsiteX9" fmla="*/ 589347 w 1628065"/>
                      <a:gd name="connsiteY9" fmla="*/ 581702 h 581702"/>
                      <a:gd name="connsiteX10" fmla="*/ 96952 w 1628065"/>
                      <a:gd name="connsiteY10" fmla="*/ 581702 h 581702"/>
                      <a:gd name="connsiteX11" fmla="*/ 0 w 1628065"/>
                      <a:gd name="connsiteY11" fmla="*/ 484750 h 581702"/>
                      <a:gd name="connsiteX12" fmla="*/ 0 w 1628065"/>
                      <a:gd name="connsiteY12" fmla="*/ 96952 h 581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8065" h="581702" fill="none" extrusionOk="0">
                        <a:moveTo>
                          <a:pt x="0" y="96952"/>
                        </a:moveTo>
                        <a:cubicBezTo>
                          <a:pt x="123" y="42004"/>
                          <a:pt x="40303" y="2264"/>
                          <a:pt x="96952" y="0"/>
                        </a:cubicBezTo>
                        <a:cubicBezTo>
                          <a:pt x="276598" y="1690"/>
                          <a:pt x="457517" y="-24553"/>
                          <a:pt x="589347" y="0"/>
                        </a:cubicBezTo>
                        <a:cubicBezTo>
                          <a:pt x="721178" y="24553"/>
                          <a:pt x="878523" y="-17126"/>
                          <a:pt x="1024376" y="0"/>
                        </a:cubicBezTo>
                        <a:cubicBezTo>
                          <a:pt x="1170229" y="17126"/>
                          <a:pt x="1308908" y="-16527"/>
                          <a:pt x="1531113" y="0"/>
                        </a:cubicBezTo>
                        <a:cubicBezTo>
                          <a:pt x="1586030" y="1756"/>
                          <a:pt x="1637151" y="44982"/>
                          <a:pt x="1628065" y="96952"/>
                        </a:cubicBezTo>
                        <a:cubicBezTo>
                          <a:pt x="1622455" y="185785"/>
                          <a:pt x="1627147" y="366512"/>
                          <a:pt x="1628065" y="484750"/>
                        </a:cubicBezTo>
                        <a:cubicBezTo>
                          <a:pt x="1630810" y="540085"/>
                          <a:pt x="1589834" y="585985"/>
                          <a:pt x="1531113" y="581702"/>
                        </a:cubicBezTo>
                        <a:cubicBezTo>
                          <a:pt x="1413643" y="567364"/>
                          <a:pt x="1256410" y="570778"/>
                          <a:pt x="1096084" y="581702"/>
                        </a:cubicBezTo>
                        <a:cubicBezTo>
                          <a:pt x="935758" y="592626"/>
                          <a:pt x="715484" y="583906"/>
                          <a:pt x="589347" y="581702"/>
                        </a:cubicBezTo>
                        <a:cubicBezTo>
                          <a:pt x="463210" y="579498"/>
                          <a:pt x="322915" y="586991"/>
                          <a:pt x="96952" y="581702"/>
                        </a:cubicBezTo>
                        <a:cubicBezTo>
                          <a:pt x="52871" y="582539"/>
                          <a:pt x="-7645" y="538596"/>
                          <a:pt x="0" y="484750"/>
                        </a:cubicBezTo>
                        <a:cubicBezTo>
                          <a:pt x="9932" y="368910"/>
                          <a:pt x="8497" y="195084"/>
                          <a:pt x="0" y="96952"/>
                        </a:cubicBezTo>
                        <a:close/>
                      </a:path>
                      <a:path w="1628065" h="581702" stroke="0" extrusionOk="0">
                        <a:moveTo>
                          <a:pt x="0" y="96952"/>
                        </a:moveTo>
                        <a:cubicBezTo>
                          <a:pt x="3644" y="32251"/>
                          <a:pt x="44128" y="4372"/>
                          <a:pt x="96952" y="0"/>
                        </a:cubicBezTo>
                        <a:cubicBezTo>
                          <a:pt x="223556" y="6827"/>
                          <a:pt x="412500" y="15906"/>
                          <a:pt x="531981" y="0"/>
                        </a:cubicBezTo>
                        <a:cubicBezTo>
                          <a:pt x="651462" y="-15906"/>
                          <a:pt x="830446" y="-18014"/>
                          <a:pt x="1038718" y="0"/>
                        </a:cubicBezTo>
                        <a:cubicBezTo>
                          <a:pt x="1246990" y="18014"/>
                          <a:pt x="1311797" y="22296"/>
                          <a:pt x="1531113" y="0"/>
                        </a:cubicBezTo>
                        <a:cubicBezTo>
                          <a:pt x="1587545" y="886"/>
                          <a:pt x="1633354" y="37799"/>
                          <a:pt x="1628065" y="96952"/>
                        </a:cubicBezTo>
                        <a:cubicBezTo>
                          <a:pt x="1631290" y="255300"/>
                          <a:pt x="1631450" y="325988"/>
                          <a:pt x="1628065" y="484750"/>
                        </a:cubicBezTo>
                        <a:cubicBezTo>
                          <a:pt x="1629920" y="526842"/>
                          <a:pt x="1582906" y="576750"/>
                          <a:pt x="1531113" y="581702"/>
                        </a:cubicBezTo>
                        <a:cubicBezTo>
                          <a:pt x="1387999" y="579343"/>
                          <a:pt x="1182677" y="572437"/>
                          <a:pt x="1067401" y="581702"/>
                        </a:cubicBezTo>
                        <a:cubicBezTo>
                          <a:pt x="952125" y="590967"/>
                          <a:pt x="775009" y="561642"/>
                          <a:pt x="575006" y="581702"/>
                        </a:cubicBezTo>
                        <a:cubicBezTo>
                          <a:pt x="375004" y="601762"/>
                          <a:pt x="321476" y="575731"/>
                          <a:pt x="96952" y="581702"/>
                        </a:cubicBezTo>
                        <a:cubicBezTo>
                          <a:pt x="43383" y="588918"/>
                          <a:pt x="7183" y="539897"/>
                          <a:pt x="0" y="484750"/>
                        </a:cubicBezTo>
                        <a:cubicBezTo>
                          <a:pt x="-14717" y="342277"/>
                          <a:pt x="11744" y="251359"/>
                          <a:pt x="0" y="9695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1993076" y="3086044"/>
            <a:ext cx="75230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Basic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3EE14-B1B2-411E-7CF3-3273805AB554}"/>
              </a:ext>
            </a:extLst>
          </p:cNvPr>
          <p:cNvSpPr txBox="1"/>
          <p:nvPr/>
        </p:nvSpPr>
        <p:spPr>
          <a:xfrm>
            <a:off x="5219205" y="2220687"/>
            <a:ext cx="4128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12276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p1/17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Getting started with your new 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950FA-32FC-EDDA-2F06-94E2895C0A31}"/>
              </a:ext>
            </a:extLst>
          </p:cNvPr>
          <p:cNvSpPr txBox="1"/>
          <p:nvPr/>
        </p:nvSpPr>
        <p:spPr>
          <a:xfrm>
            <a:off x="207817" y="1316181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Open a new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37456-568C-7A72-2AF3-96FE6AEFCC3F}"/>
              </a:ext>
            </a:extLst>
          </p:cNvPr>
          <p:cNvSpPr txBox="1"/>
          <p:nvPr/>
        </p:nvSpPr>
        <p:spPr>
          <a:xfrm>
            <a:off x="5353791" y="1276597"/>
            <a:ext cx="29787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2. this is your canvas!</a:t>
            </a:r>
          </a:p>
        </p:txBody>
      </p:sp>
      <p:pic>
        <p:nvPicPr>
          <p:cNvPr id="11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322D5CC-40C0-408F-E053-069C274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45" y="1746111"/>
            <a:ext cx="4079174" cy="4296011"/>
          </a:xfrm>
          <a:prstGeom prst="rect">
            <a:avLst/>
          </a:prstGeom>
        </p:spPr>
      </p:pic>
      <p:pic>
        <p:nvPicPr>
          <p:cNvPr id="13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2A3CED-99FA-015E-B80F-B39CFE68B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6" t="4348" r="38408" b="55706"/>
          <a:stretch/>
        </p:blipFill>
        <p:spPr>
          <a:xfrm>
            <a:off x="1102427" y="1979220"/>
            <a:ext cx="4197941" cy="40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41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p2/17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write a simple script (Play Sound)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950FA-32FC-EDDA-2F06-94E2895C0A31}"/>
              </a:ext>
            </a:extLst>
          </p:cNvPr>
          <p:cNvSpPr txBox="1"/>
          <p:nvPr/>
        </p:nvSpPr>
        <p:spPr>
          <a:xfrm>
            <a:off x="207817" y="1316181"/>
            <a:ext cx="55814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Prep: Import a sound to Object Window</a:t>
            </a:r>
            <a:endParaRPr lang="en-US" dirty="0"/>
          </a:p>
          <a:p>
            <a:r>
              <a:rPr lang="en-US" sz="2400" dirty="0">
                <a:latin typeface="Univers Condensed Light"/>
              </a:rPr>
              <a:t>      (VOT_EnglishSpanish.wav &amp; .</a:t>
            </a:r>
            <a:r>
              <a:rPr lang="en-US" sz="2400" dirty="0" err="1">
                <a:latin typeface="Univers Condensed Light"/>
              </a:rPr>
              <a:t>TextGrid</a:t>
            </a:r>
            <a:r>
              <a:rPr lang="en-US" sz="2400" dirty="0">
                <a:latin typeface="Univers Condensed Light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5353790" y="1316180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Write this and Run (Ctrl + R)</a:t>
            </a:r>
          </a:p>
        </p:txBody>
      </p:sp>
      <p:pic>
        <p:nvPicPr>
          <p:cNvPr id="5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6708565-7A52-0363-6786-1804AE7C5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92" b="67127"/>
          <a:stretch/>
        </p:blipFill>
        <p:spPr>
          <a:xfrm>
            <a:off x="716477" y="2137453"/>
            <a:ext cx="4205799" cy="251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8E13F6-BFC3-323F-B59B-62914588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95" y="1851496"/>
            <a:ext cx="6246422" cy="1541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5C54A-FC80-56E1-2688-59BBAA50F5DF}"/>
              </a:ext>
            </a:extLst>
          </p:cNvPr>
          <p:cNvSpPr txBox="1"/>
          <p:nvPr/>
        </p:nvSpPr>
        <p:spPr>
          <a:xfrm>
            <a:off x="7748646" y="3572491"/>
            <a:ext cx="6432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OR</a:t>
            </a: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3F09B6-81AB-5A33-0F86-A474712C6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54" b="24883"/>
          <a:stretch/>
        </p:blipFill>
        <p:spPr>
          <a:xfrm>
            <a:off x="5298373" y="4147519"/>
            <a:ext cx="5088072" cy="15852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8BFF43-695C-22EE-0BD1-E72B52D5C28B}"/>
              </a:ext>
            </a:extLst>
          </p:cNvPr>
          <p:cNvSpPr/>
          <p:nvPr/>
        </p:nvSpPr>
        <p:spPr>
          <a:xfrm>
            <a:off x="376052" y="3859478"/>
            <a:ext cx="940131" cy="475013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40131"/>
                      <a:gd name="connsiteY0" fmla="*/ 79170 h 475013"/>
                      <a:gd name="connsiteX1" fmla="*/ 79170 w 940131"/>
                      <a:gd name="connsiteY1" fmla="*/ 0 h 475013"/>
                      <a:gd name="connsiteX2" fmla="*/ 462248 w 940131"/>
                      <a:gd name="connsiteY2" fmla="*/ 0 h 475013"/>
                      <a:gd name="connsiteX3" fmla="*/ 860961 w 940131"/>
                      <a:gd name="connsiteY3" fmla="*/ 0 h 475013"/>
                      <a:gd name="connsiteX4" fmla="*/ 940131 w 940131"/>
                      <a:gd name="connsiteY4" fmla="*/ 79170 h 475013"/>
                      <a:gd name="connsiteX5" fmla="*/ 940131 w 940131"/>
                      <a:gd name="connsiteY5" fmla="*/ 395843 h 475013"/>
                      <a:gd name="connsiteX6" fmla="*/ 860961 w 940131"/>
                      <a:gd name="connsiteY6" fmla="*/ 475013 h 475013"/>
                      <a:gd name="connsiteX7" fmla="*/ 485701 w 940131"/>
                      <a:gd name="connsiteY7" fmla="*/ 475013 h 475013"/>
                      <a:gd name="connsiteX8" fmla="*/ 79170 w 940131"/>
                      <a:gd name="connsiteY8" fmla="*/ 475013 h 475013"/>
                      <a:gd name="connsiteX9" fmla="*/ 0 w 940131"/>
                      <a:gd name="connsiteY9" fmla="*/ 395843 h 475013"/>
                      <a:gd name="connsiteX10" fmla="*/ 0 w 940131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0131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57077" y="-7403"/>
                          <a:pt x="306762" y="12494"/>
                          <a:pt x="462248" y="0"/>
                        </a:cubicBezTo>
                        <a:cubicBezTo>
                          <a:pt x="617734" y="-12494"/>
                          <a:pt x="711557" y="7248"/>
                          <a:pt x="860961" y="0"/>
                        </a:cubicBezTo>
                        <a:cubicBezTo>
                          <a:pt x="903865" y="-5360"/>
                          <a:pt x="940510" y="38128"/>
                          <a:pt x="940131" y="79170"/>
                        </a:cubicBezTo>
                        <a:cubicBezTo>
                          <a:pt x="925531" y="197801"/>
                          <a:pt x="954551" y="321648"/>
                          <a:pt x="940131" y="395843"/>
                        </a:cubicBezTo>
                        <a:cubicBezTo>
                          <a:pt x="945633" y="446613"/>
                          <a:pt x="911816" y="476249"/>
                          <a:pt x="860961" y="475013"/>
                        </a:cubicBezTo>
                        <a:cubicBezTo>
                          <a:pt x="700807" y="474000"/>
                          <a:pt x="605674" y="467900"/>
                          <a:pt x="485701" y="475013"/>
                        </a:cubicBezTo>
                        <a:cubicBezTo>
                          <a:pt x="365728" y="482126"/>
                          <a:pt x="211686" y="458361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940131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227696" y="7578"/>
                          <a:pt x="361979" y="-14383"/>
                          <a:pt x="446612" y="0"/>
                        </a:cubicBezTo>
                        <a:cubicBezTo>
                          <a:pt x="531245" y="14383"/>
                          <a:pt x="655262" y="10210"/>
                          <a:pt x="860961" y="0"/>
                        </a:cubicBezTo>
                        <a:cubicBezTo>
                          <a:pt x="912215" y="7463"/>
                          <a:pt x="941137" y="29759"/>
                          <a:pt x="940131" y="79170"/>
                        </a:cubicBezTo>
                        <a:cubicBezTo>
                          <a:pt x="946667" y="198814"/>
                          <a:pt x="939945" y="286932"/>
                          <a:pt x="940131" y="395843"/>
                        </a:cubicBezTo>
                        <a:cubicBezTo>
                          <a:pt x="939859" y="437341"/>
                          <a:pt x="908617" y="481098"/>
                          <a:pt x="860961" y="475013"/>
                        </a:cubicBezTo>
                        <a:cubicBezTo>
                          <a:pt x="735963" y="482317"/>
                          <a:pt x="654049" y="480693"/>
                          <a:pt x="485701" y="475013"/>
                        </a:cubicBezTo>
                        <a:cubicBezTo>
                          <a:pt x="317353" y="469333"/>
                          <a:pt x="280345" y="478766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Object number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008C98D-B1F7-0720-F521-0E3A9823269C}"/>
              </a:ext>
            </a:extLst>
          </p:cNvPr>
          <p:cNvSpPr/>
          <p:nvPr/>
        </p:nvSpPr>
        <p:spPr>
          <a:xfrm rot="10800000">
            <a:off x="766066" y="3262015"/>
            <a:ext cx="217714" cy="522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874180-71A8-4719-088D-EAF777CA5D68}"/>
              </a:ext>
            </a:extLst>
          </p:cNvPr>
          <p:cNvSpPr/>
          <p:nvPr/>
        </p:nvSpPr>
        <p:spPr>
          <a:xfrm>
            <a:off x="7669480" y="5690257"/>
            <a:ext cx="940131" cy="475013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40131"/>
                      <a:gd name="connsiteY0" fmla="*/ 79170 h 475013"/>
                      <a:gd name="connsiteX1" fmla="*/ 79170 w 940131"/>
                      <a:gd name="connsiteY1" fmla="*/ 0 h 475013"/>
                      <a:gd name="connsiteX2" fmla="*/ 462248 w 940131"/>
                      <a:gd name="connsiteY2" fmla="*/ 0 h 475013"/>
                      <a:gd name="connsiteX3" fmla="*/ 860961 w 940131"/>
                      <a:gd name="connsiteY3" fmla="*/ 0 h 475013"/>
                      <a:gd name="connsiteX4" fmla="*/ 940131 w 940131"/>
                      <a:gd name="connsiteY4" fmla="*/ 79170 h 475013"/>
                      <a:gd name="connsiteX5" fmla="*/ 940131 w 940131"/>
                      <a:gd name="connsiteY5" fmla="*/ 395843 h 475013"/>
                      <a:gd name="connsiteX6" fmla="*/ 860961 w 940131"/>
                      <a:gd name="connsiteY6" fmla="*/ 475013 h 475013"/>
                      <a:gd name="connsiteX7" fmla="*/ 485701 w 940131"/>
                      <a:gd name="connsiteY7" fmla="*/ 475013 h 475013"/>
                      <a:gd name="connsiteX8" fmla="*/ 79170 w 940131"/>
                      <a:gd name="connsiteY8" fmla="*/ 475013 h 475013"/>
                      <a:gd name="connsiteX9" fmla="*/ 0 w 940131"/>
                      <a:gd name="connsiteY9" fmla="*/ 395843 h 475013"/>
                      <a:gd name="connsiteX10" fmla="*/ 0 w 940131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0131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57077" y="-7403"/>
                          <a:pt x="306762" y="12494"/>
                          <a:pt x="462248" y="0"/>
                        </a:cubicBezTo>
                        <a:cubicBezTo>
                          <a:pt x="617734" y="-12494"/>
                          <a:pt x="711557" y="7248"/>
                          <a:pt x="860961" y="0"/>
                        </a:cubicBezTo>
                        <a:cubicBezTo>
                          <a:pt x="903865" y="-5360"/>
                          <a:pt x="940510" y="38128"/>
                          <a:pt x="940131" y="79170"/>
                        </a:cubicBezTo>
                        <a:cubicBezTo>
                          <a:pt x="925531" y="197801"/>
                          <a:pt x="954551" y="321648"/>
                          <a:pt x="940131" y="395843"/>
                        </a:cubicBezTo>
                        <a:cubicBezTo>
                          <a:pt x="945633" y="446613"/>
                          <a:pt x="911816" y="476249"/>
                          <a:pt x="860961" y="475013"/>
                        </a:cubicBezTo>
                        <a:cubicBezTo>
                          <a:pt x="700807" y="474000"/>
                          <a:pt x="605674" y="467900"/>
                          <a:pt x="485701" y="475013"/>
                        </a:cubicBezTo>
                        <a:cubicBezTo>
                          <a:pt x="365728" y="482126"/>
                          <a:pt x="211686" y="458361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940131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227696" y="7578"/>
                          <a:pt x="361979" y="-14383"/>
                          <a:pt x="446612" y="0"/>
                        </a:cubicBezTo>
                        <a:cubicBezTo>
                          <a:pt x="531245" y="14383"/>
                          <a:pt x="655262" y="10210"/>
                          <a:pt x="860961" y="0"/>
                        </a:cubicBezTo>
                        <a:cubicBezTo>
                          <a:pt x="912215" y="7463"/>
                          <a:pt x="941137" y="29759"/>
                          <a:pt x="940131" y="79170"/>
                        </a:cubicBezTo>
                        <a:cubicBezTo>
                          <a:pt x="946667" y="198814"/>
                          <a:pt x="939945" y="286932"/>
                          <a:pt x="940131" y="395843"/>
                        </a:cubicBezTo>
                        <a:cubicBezTo>
                          <a:pt x="939859" y="437341"/>
                          <a:pt x="908617" y="481098"/>
                          <a:pt x="860961" y="475013"/>
                        </a:cubicBezTo>
                        <a:cubicBezTo>
                          <a:pt x="735963" y="482317"/>
                          <a:pt x="654049" y="480693"/>
                          <a:pt x="485701" y="475013"/>
                        </a:cubicBezTo>
                        <a:cubicBezTo>
                          <a:pt x="317353" y="469333"/>
                          <a:pt x="280345" y="478766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Object number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C4FA995-754D-CE82-5CF2-36E78878B3B5}"/>
              </a:ext>
            </a:extLst>
          </p:cNvPr>
          <p:cNvSpPr/>
          <p:nvPr/>
        </p:nvSpPr>
        <p:spPr>
          <a:xfrm rot="8580000">
            <a:off x="7465728" y="5280820"/>
            <a:ext cx="217714" cy="522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E29F6E9-6A13-AE9F-FCE2-97162D91B458}"/>
              </a:ext>
            </a:extLst>
          </p:cNvPr>
          <p:cNvSpPr/>
          <p:nvPr/>
        </p:nvSpPr>
        <p:spPr>
          <a:xfrm rot="10800000">
            <a:off x="1666611" y="3262015"/>
            <a:ext cx="217714" cy="522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0C6CF7-5181-D033-8200-0E4F04ECB66C}"/>
              </a:ext>
            </a:extLst>
          </p:cNvPr>
          <p:cNvSpPr/>
          <p:nvPr/>
        </p:nvSpPr>
        <p:spPr>
          <a:xfrm>
            <a:off x="1632857" y="3859478"/>
            <a:ext cx="940131" cy="475013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40131"/>
                      <a:gd name="connsiteY0" fmla="*/ 79170 h 475013"/>
                      <a:gd name="connsiteX1" fmla="*/ 79170 w 940131"/>
                      <a:gd name="connsiteY1" fmla="*/ 0 h 475013"/>
                      <a:gd name="connsiteX2" fmla="*/ 462248 w 940131"/>
                      <a:gd name="connsiteY2" fmla="*/ 0 h 475013"/>
                      <a:gd name="connsiteX3" fmla="*/ 860961 w 940131"/>
                      <a:gd name="connsiteY3" fmla="*/ 0 h 475013"/>
                      <a:gd name="connsiteX4" fmla="*/ 940131 w 940131"/>
                      <a:gd name="connsiteY4" fmla="*/ 79170 h 475013"/>
                      <a:gd name="connsiteX5" fmla="*/ 940131 w 940131"/>
                      <a:gd name="connsiteY5" fmla="*/ 395843 h 475013"/>
                      <a:gd name="connsiteX6" fmla="*/ 860961 w 940131"/>
                      <a:gd name="connsiteY6" fmla="*/ 475013 h 475013"/>
                      <a:gd name="connsiteX7" fmla="*/ 485701 w 940131"/>
                      <a:gd name="connsiteY7" fmla="*/ 475013 h 475013"/>
                      <a:gd name="connsiteX8" fmla="*/ 79170 w 940131"/>
                      <a:gd name="connsiteY8" fmla="*/ 475013 h 475013"/>
                      <a:gd name="connsiteX9" fmla="*/ 0 w 940131"/>
                      <a:gd name="connsiteY9" fmla="*/ 395843 h 475013"/>
                      <a:gd name="connsiteX10" fmla="*/ 0 w 940131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0131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57077" y="-7403"/>
                          <a:pt x="306762" y="12494"/>
                          <a:pt x="462248" y="0"/>
                        </a:cubicBezTo>
                        <a:cubicBezTo>
                          <a:pt x="617734" y="-12494"/>
                          <a:pt x="711557" y="7248"/>
                          <a:pt x="860961" y="0"/>
                        </a:cubicBezTo>
                        <a:cubicBezTo>
                          <a:pt x="903865" y="-5360"/>
                          <a:pt x="940510" y="38128"/>
                          <a:pt x="940131" y="79170"/>
                        </a:cubicBezTo>
                        <a:cubicBezTo>
                          <a:pt x="925531" y="197801"/>
                          <a:pt x="954551" y="321648"/>
                          <a:pt x="940131" y="395843"/>
                        </a:cubicBezTo>
                        <a:cubicBezTo>
                          <a:pt x="945633" y="446613"/>
                          <a:pt x="911816" y="476249"/>
                          <a:pt x="860961" y="475013"/>
                        </a:cubicBezTo>
                        <a:cubicBezTo>
                          <a:pt x="700807" y="474000"/>
                          <a:pt x="605674" y="467900"/>
                          <a:pt x="485701" y="475013"/>
                        </a:cubicBezTo>
                        <a:cubicBezTo>
                          <a:pt x="365728" y="482126"/>
                          <a:pt x="211686" y="458361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940131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227696" y="7578"/>
                          <a:pt x="361979" y="-14383"/>
                          <a:pt x="446612" y="0"/>
                        </a:cubicBezTo>
                        <a:cubicBezTo>
                          <a:pt x="531245" y="14383"/>
                          <a:pt x="655262" y="10210"/>
                          <a:pt x="860961" y="0"/>
                        </a:cubicBezTo>
                        <a:cubicBezTo>
                          <a:pt x="912215" y="7463"/>
                          <a:pt x="941137" y="29759"/>
                          <a:pt x="940131" y="79170"/>
                        </a:cubicBezTo>
                        <a:cubicBezTo>
                          <a:pt x="946667" y="198814"/>
                          <a:pt x="939945" y="286932"/>
                          <a:pt x="940131" y="395843"/>
                        </a:cubicBezTo>
                        <a:cubicBezTo>
                          <a:pt x="939859" y="437341"/>
                          <a:pt x="908617" y="481098"/>
                          <a:pt x="860961" y="475013"/>
                        </a:cubicBezTo>
                        <a:cubicBezTo>
                          <a:pt x="735963" y="482317"/>
                          <a:pt x="654049" y="480693"/>
                          <a:pt x="485701" y="475013"/>
                        </a:cubicBezTo>
                        <a:cubicBezTo>
                          <a:pt x="317353" y="469333"/>
                          <a:pt x="280345" y="478766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Object name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3719630-C8DB-60A1-0E66-7D5048934DE4}"/>
              </a:ext>
            </a:extLst>
          </p:cNvPr>
          <p:cNvSpPr/>
          <p:nvPr/>
        </p:nvSpPr>
        <p:spPr>
          <a:xfrm rot="7860000">
            <a:off x="9910066" y="2915650"/>
            <a:ext cx="217714" cy="522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4838BE-6A22-D267-5BD7-A56C4B2F7D32}"/>
              </a:ext>
            </a:extLst>
          </p:cNvPr>
          <p:cNvSpPr/>
          <p:nvPr/>
        </p:nvSpPr>
        <p:spPr>
          <a:xfrm>
            <a:off x="10173194" y="3265711"/>
            <a:ext cx="940131" cy="475013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40131"/>
                      <a:gd name="connsiteY0" fmla="*/ 79170 h 475013"/>
                      <a:gd name="connsiteX1" fmla="*/ 79170 w 940131"/>
                      <a:gd name="connsiteY1" fmla="*/ 0 h 475013"/>
                      <a:gd name="connsiteX2" fmla="*/ 462248 w 940131"/>
                      <a:gd name="connsiteY2" fmla="*/ 0 h 475013"/>
                      <a:gd name="connsiteX3" fmla="*/ 860961 w 940131"/>
                      <a:gd name="connsiteY3" fmla="*/ 0 h 475013"/>
                      <a:gd name="connsiteX4" fmla="*/ 940131 w 940131"/>
                      <a:gd name="connsiteY4" fmla="*/ 79170 h 475013"/>
                      <a:gd name="connsiteX5" fmla="*/ 940131 w 940131"/>
                      <a:gd name="connsiteY5" fmla="*/ 395843 h 475013"/>
                      <a:gd name="connsiteX6" fmla="*/ 860961 w 940131"/>
                      <a:gd name="connsiteY6" fmla="*/ 475013 h 475013"/>
                      <a:gd name="connsiteX7" fmla="*/ 485701 w 940131"/>
                      <a:gd name="connsiteY7" fmla="*/ 475013 h 475013"/>
                      <a:gd name="connsiteX8" fmla="*/ 79170 w 940131"/>
                      <a:gd name="connsiteY8" fmla="*/ 475013 h 475013"/>
                      <a:gd name="connsiteX9" fmla="*/ 0 w 940131"/>
                      <a:gd name="connsiteY9" fmla="*/ 395843 h 475013"/>
                      <a:gd name="connsiteX10" fmla="*/ 0 w 940131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0131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57077" y="-7403"/>
                          <a:pt x="306762" y="12494"/>
                          <a:pt x="462248" y="0"/>
                        </a:cubicBezTo>
                        <a:cubicBezTo>
                          <a:pt x="617734" y="-12494"/>
                          <a:pt x="711557" y="7248"/>
                          <a:pt x="860961" y="0"/>
                        </a:cubicBezTo>
                        <a:cubicBezTo>
                          <a:pt x="903865" y="-5360"/>
                          <a:pt x="940510" y="38128"/>
                          <a:pt x="940131" y="79170"/>
                        </a:cubicBezTo>
                        <a:cubicBezTo>
                          <a:pt x="925531" y="197801"/>
                          <a:pt x="954551" y="321648"/>
                          <a:pt x="940131" y="395843"/>
                        </a:cubicBezTo>
                        <a:cubicBezTo>
                          <a:pt x="945633" y="446613"/>
                          <a:pt x="911816" y="476249"/>
                          <a:pt x="860961" y="475013"/>
                        </a:cubicBezTo>
                        <a:cubicBezTo>
                          <a:pt x="700807" y="474000"/>
                          <a:pt x="605674" y="467900"/>
                          <a:pt x="485701" y="475013"/>
                        </a:cubicBezTo>
                        <a:cubicBezTo>
                          <a:pt x="365728" y="482126"/>
                          <a:pt x="211686" y="458361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940131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227696" y="7578"/>
                          <a:pt x="361979" y="-14383"/>
                          <a:pt x="446612" y="0"/>
                        </a:cubicBezTo>
                        <a:cubicBezTo>
                          <a:pt x="531245" y="14383"/>
                          <a:pt x="655262" y="10210"/>
                          <a:pt x="860961" y="0"/>
                        </a:cubicBezTo>
                        <a:cubicBezTo>
                          <a:pt x="912215" y="7463"/>
                          <a:pt x="941137" y="29759"/>
                          <a:pt x="940131" y="79170"/>
                        </a:cubicBezTo>
                        <a:cubicBezTo>
                          <a:pt x="946667" y="198814"/>
                          <a:pt x="939945" y="286932"/>
                          <a:pt x="940131" y="395843"/>
                        </a:cubicBezTo>
                        <a:cubicBezTo>
                          <a:pt x="939859" y="437341"/>
                          <a:pt x="908617" y="481098"/>
                          <a:pt x="860961" y="475013"/>
                        </a:cubicBezTo>
                        <a:cubicBezTo>
                          <a:pt x="735963" y="482317"/>
                          <a:pt x="654049" y="480693"/>
                          <a:pt x="485701" y="475013"/>
                        </a:cubicBezTo>
                        <a:cubicBezTo>
                          <a:pt x="317353" y="469333"/>
                          <a:pt x="280345" y="478766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Object name</a:t>
            </a:r>
          </a:p>
        </p:txBody>
      </p:sp>
    </p:spTree>
    <p:extLst>
      <p:ext uri="{BB962C8B-B14F-4D97-AF65-F5344CB8AC3E}">
        <p14:creationId xmlns:p14="http://schemas.microsoft.com/office/powerpoint/2010/main" val="414473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p3/17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write a simple script (</a:t>
            </a:r>
            <a:r>
              <a:rPr lang="en-US" sz="4800" dirty="0" err="1">
                <a:latin typeface="Univers Condensed Light"/>
              </a:rPr>
              <a:t>View&amp;Edit</a:t>
            </a:r>
            <a:r>
              <a:rPr lang="en-US" sz="4800" dirty="0">
                <a:latin typeface="Univers Condensed Light"/>
              </a:rPr>
              <a:t>, and more)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405738" y="1207323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2. Write this and Run (Ctrl + 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C54A-FC80-56E1-2688-59BBAA50F5DF}"/>
              </a:ext>
            </a:extLst>
          </p:cNvPr>
          <p:cNvSpPr txBox="1"/>
          <p:nvPr/>
        </p:nvSpPr>
        <p:spPr>
          <a:xfrm>
            <a:off x="2355269" y="3918854"/>
            <a:ext cx="6432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OR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F2E1ED6-F7A7-DFE5-4DAA-C3B05CAB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1" y="1854615"/>
            <a:ext cx="4900550" cy="1990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C2155D-BD3C-D658-EA5E-ACD5AA82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4" y="4612821"/>
            <a:ext cx="2534020" cy="1897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6BA077-ECEB-E0F1-8864-4A07035908D2}"/>
              </a:ext>
            </a:extLst>
          </p:cNvPr>
          <p:cNvSpPr txBox="1"/>
          <p:nvPr/>
        </p:nvSpPr>
        <p:spPr>
          <a:xfrm>
            <a:off x="5868387" y="1207322"/>
            <a:ext cx="59574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3. Use "#" for comments.</a:t>
            </a:r>
          </a:p>
          <a:p>
            <a:endParaRPr lang="en-US" sz="2400" dirty="0">
              <a:latin typeface="Univers Condensed Light"/>
            </a:endParaRPr>
          </a:p>
          <a:p>
            <a:r>
              <a:rPr lang="en-US" sz="2400" dirty="0">
                <a:latin typeface="Univers Condensed Light"/>
              </a:rPr>
              <a:t>4. "Print" function in </a:t>
            </a:r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is "</a:t>
            </a:r>
            <a:r>
              <a:rPr lang="en-US" sz="2400" dirty="0" err="1">
                <a:latin typeface="Univers Condensed Light"/>
              </a:rPr>
              <a:t>writeInfoLine</a:t>
            </a:r>
            <a:r>
              <a:rPr lang="en-US" sz="2400" dirty="0">
                <a:latin typeface="Univers Condensed Light"/>
              </a:rPr>
              <a:t>: "</a:t>
            </a:r>
          </a:p>
          <a:p>
            <a:r>
              <a:rPr lang="en-US" sz="2400" dirty="0">
                <a:latin typeface="Univers Condensed Light"/>
              </a:rPr>
              <a:t>(but I use "</a:t>
            </a:r>
            <a:r>
              <a:rPr lang="en-US" sz="2400" dirty="0" err="1">
                <a:latin typeface="Univers Condensed Light"/>
              </a:rPr>
              <a:t>exitScript</a:t>
            </a:r>
            <a:r>
              <a:rPr lang="en-US" sz="2400" dirty="0">
                <a:latin typeface="Univers Condensed Light"/>
              </a:rPr>
              <a:t>: " more often)</a:t>
            </a:r>
          </a:p>
        </p:txBody>
      </p:sp>
      <p:pic>
        <p:nvPicPr>
          <p:cNvPr id="14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4AC4FA-F5AA-06BF-0A72-3AC00875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386" y="2897715"/>
            <a:ext cx="6137564" cy="2279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1E4BB-F532-00C9-A2AA-03FB698CBF02}"/>
              </a:ext>
            </a:extLst>
          </p:cNvPr>
          <p:cNvSpPr txBox="1"/>
          <p:nvPr/>
        </p:nvSpPr>
        <p:spPr>
          <a:xfrm>
            <a:off x="5739736" y="5294412"/>
            <a:ext cx="57595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Univers Condensed Light"/>
              </a:rPr>
              <a:t>WriteInfoLine</a:t>
            </a:r>
            <a:r>
              <a:rPr lang="en-US" sz="2400" dirty="0">
                <a:latin typeface="Univers Condensed Light"/>
              </a:rPr>
              <a:t>...opens another script (as a text file)</a:t>
            </a:r>
          </a:p>
          <a:p>
            <a:r>
              <a:rPr lang="en-US" sz="2400" dirty="0" err="1">
                <a:latin typeface="Univers Condensed Light"/>
              </a:rPr>
              <a:t>ExitScript</a:t>
            </a:r>
            <a:r>
              <a:rPr lang="en-US" sz="2400" dirty="0">
                <a:latin typeface="Univers Condensed Light"/>
              </a:rPr>
              <a:t>...pop-up message</a:t>
            </a:r>
          </a:p>
        </p:txBody>
      </p:sp>
      <p:pic>
        <p:nvPicPr>
          <p:cNvPr id="16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64F14A-0120-9A10-7E60-2230CC3F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" r="408" b="-704"/>
          <a:stretch/>
        </p:blipFill>
        <p:spPr>
          <a:xfrm>
            <a:off x="8953625" y="5762253"/>
            <a:ext cx="1439766" cy="865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087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p4/17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write a simple script (Calculations)</a:t>
            </a:r>
            <a:endParaRPr lang="en-US" sz="4800" dirty="0">
              <a:ea typeface="+mn-lt"/>
              <a:cs typeface="+mn-lt"/>
            </a:endParaRPr>
          </a:p>
          <a:p>
            <a:pPr algn="ctr"/>
            <a:endParaRPr lang="en-US" sz="48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425530" y="1345868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Write this and Run (Ctrl + 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C54A-FC80-56E1-2688-59BBAA50F5DF}"/>
              </a:ext>
            </a:extLst>
          </p:cNvPr>
          <p:cNvSpPr txBox="1"/>
          <p:nvPr/>
        </p:nvSpPr>
        <p:spPr>
          <a:xfrm>
            <a:off x="613554" y="4176154"/>
            <a:ext cx="55220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Terms:</a:t>
            </a:r>
          </a:p>
          <a:p>
            <a:r>
              <a:rPr lang="en-US" sz="2400" dirty="0">
                <a:latin typeface="Univers Condensed Light"/>
              </a:rPr>
              <a:t>You assigned the value of </a:t>
            </a:r>
            <a:r>
              <a:rPr lang="en-US" sz="2400" b="1" dirty="0">
                <a:latin typeface="Univers Condensed Light"/>
              </a:rPr>
              <a:t>3</a:t>
            </a:r>
            <a:r>
              <a:rPr lang="en-US" sz="2400" dirty="0">
                <a:latin typeface="Univers Condensed Light"/>
              </a:rPr>
              <a:t> to the variable </a:t>
            </a:r>
            <a:r>
              <a:rPr lang="en-US" sz="2400" b="1" dirty="0">
                <a:latin typeface="Univers Condensed Light"/>
              </a:rPr>
              <a:t>x</a:t>
            </a:r>
            <a:r>
              <a:rPr lang="en-US" sz="2400" dirty="0">
                <a:latin typeface="Univers Condensed Light"/>
              </a:rPr>
              <a:t>.</a:t>
            </a:r>
          </a:p>
          <a:p>
            <a:endParaRPr lang="en-US" sz="2400" dirty="0">
              <a:latin typeface="Univers Condensed Light"/>
            </a:endParaRPr>
          </a:p>
          <a:p>
            <a:endParaRPr lang="en-US" sz="2400" dirty="0">
              <a:latin typeface="Univers Condensed Light"/>
            </a:endParaRPr>
          </a:p>
        </p:txBody>
      </p:sp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EC68B6-CA03-B215-6D10-48FE622E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5" y="1897233"/>
            <a:ext cx="5662551" cy="2073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37A84-0316-3B29-A0FC-B47EDFFEACDA}"/>
              </a:ext>
            </a:extLst>
          </p:cNvPr>
          <p:cNvSpPr txBox="1"/>
          <p:nvPr/>
        </p:nvSpPr>
        <p:spPr>
          <a:xfrm>
            <a:off x="7046024" y="1345868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2. this script will produce:</a:t>
            </a:r>
          </a:p>
        </p:txBody>
      </p:sp>
      <p:pic>
        <p:nvPicPr>
          <p:cNvPr id="9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A8DFBE5-52BE-17D0-D041-1B6E1EC3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981652"/>
            <a:ext cx="4306784" cy="32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p5/17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write a simple script (Texts)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425530" y="1345868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Write this and Run (Ctrl + R)</a:t>
            </a:r>
          </a:p>
        </p:txBody>
      </p:sp>
      <p:pic>
        <p:nvPicPr>
          <p:cNvPr id="7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A7C014-E831-D2AE-78E7-DEE87E23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1809299"/>
            <a:ext cx="6177148" cy="251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A60159-B76B-6247-FE93-3B7CF184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985" y="1813596"/>
            <a:ext cx="4959927" cy="3705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7046024" y="1345868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2. this script will produce:</a:t>
            </a:r>
          </a:p>
        </p:txBody>
      </p:sp>
    </p:spTree>
    <p:extLst>
      <p:ext uri="{BB962C8B-B14F-4D97-AF65-F5344CB8AC3E}">
        <p14:creationId xmlns:p14="http://schemas.microsoft.com/office/powerpoint/2010/main" val="405070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p6/17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Summary of  Variables in </a:t>
            </a:r>
            <a:r>
              <a:rPr lang="en-US" sz="4800" dirty="0" err="1">
                <a:latin typeface="Univers Condensed Light"/>
              </a:rPr>
              <a:t>Praat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593765" y="1316179"/>
            <a:ext cx="49110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"letters" … </a:t>
            </a:r>
            <a:r>
              <a:rPr lang="en-US" sz="3200" b="1" dirty="0">
                <a:latin typeface="Univers Condensed Light"/>
              </a:rPr>
              <a:t>String</a:t>
            </a:r>
            <a:r>
              <a:rPr lang="en-US" sz="3200" dirty="0">
                <a:latin typeface="Univers Condensed Light"/>
              </a:rPr>
              <a:t>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23DC8-CD94-3945-7511-617D5112B903}"/>
              </a:ext>
            </a:extLst>
          </p:cNvPr>
          <p:cNvSpPr txBox="1"/>
          <p:nvPr/>
        </p:nvSpPr>
        <p:spPr>
          <a:xfrm>
            <a:off x="514595" y="3269072"/>
            <a:ext cx="57948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"numbers" … </a:t>
            </a:r>
            <a:r>
              <a:rPr lang="en-US" sz="3200" b="1" dirty="0">
                <a:latin typeface="Univers Condensed Light"/>
              </a:rPr>
              <a:t>Numeric</a:t>
            </a:r>
            <a:r>
              <a:rPr lang="en-US" sz="3200" dirty="0">
                <a:latin typeface="Univers Condensed Light"/>
              </a:rPr>
              <a:t>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CED43-9E62-94E5-4757-FCE193FCD098}"/>
              </a:ext>
            </a:extLst>
          </p:cNvPr>
          <p:cNvSpPr txBox="1"/>
          <p:nvPr/>
        </p:nvSpPr>
        <p:spPr>
          <a:xfrm>
            <a:off x="1192385" y="1944488"/>
            <a:ext cx="51489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Variable names end with "</a:t>
            </a:r>
            <a:r>
              <a:rPr lang="en-US" sz="2400" b="1" dirty="0">
                <a:latin typeface="Univers Condensed Light"/>
              </a:rPr>
              <a:t>$</a:t>
            </a:r>
            <a:r>
              <a:rPr lang="en-US" sz="2400" dirty="0">
                <a:latin typeface="Univers Condensed Light"/>
              </a:rPr>
              <a:t>".</a:t>
            </a:r>
          </a:p>
          <a:p>
            <a:r>
              <a:rPr lang="en-US" sz="2400" dirty="0">
                <a:latin typeface="Univers Condensed Light"/>
              </a:rPr>
              <a:t>Assigned values are marked with quotes (" ")</a:t>
            </a:r>
            <a:endParaRPr lang="ja-JP" altLang="en-US" sz="2400" dirty="0">
              <a:latin typeface="Univers Condensed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0A4B2-4884-1631-46EC-5B8D4FCE1445}"/>
              </a:ext>
            </a:extLst>
          </p:cNvPr>
          <p:cNvSpPr txBox="1"/>
          <p:nvPr/>
        </p:nvSpPr>
        <p:spPr>
          <a:xfrm>
            <a:off x="1192384" y="3856676"/>
            <a:ext cx="46169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Variable names end as it is.</a:t>
            </a:r>
          </a:p>
          <a:p>
            <a:r>
              <a:rPr lang="en-US" sz="2400" dirty="0">
                <a:latin typeface="Univers Condensed Light"/>
              </a:rPr>
              <a:t>Assigned values are the bare numbers. </a:t>
            </a:r>
          </a:p>
          <a:p>
            <a:endParaRPr lang="en-US" sz="2400" dirty="0">
              <a:latin typeface="Univers Condensed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43CA5-B2AB-DAA7-80AB-7DC5B9983F3B}"/>
              </a:ext>
            </a:extLst>
          </p:cNvPr>
          <p:cNvSpPr txBox="1"/>
          <p:nvPr/>
        </p:nvSpPr>
        <p:spPr>
          <a:xfrm>
            <a:off x="6799553" y="1369393"/>
            <a:ext cx="484703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</a:rPr>
              <a:t>General Rules:</a:t>
            </a:r>
          </a:p>
          <a:p>
            <a:r>
              <a:rPr lang="en-US" sz="2400" dirty="0">
                <a:latin typeface="Univers Condensed Light"/>
              </a:rPr>
              <a:t>- All variables must start with lower-case</a:t>
            </a:r>
          </a:p>
          <a:p>
            <a:r>
              <a:rPr lang="en-US" sz="2400" dirty="0">
                <a:latin typeface="Univers Condensed Light"/>
              </a:rPr>
              <a:t>- Define variables with an equal sign</a:t>
            </a:r>
          </a:p>
          <a:p>
            <a:r>
              <a:rPr lang="en-US" sz="2400" dirty="0">
                <a:latin typeface="Univers Condensed Light"/>
              </a:rPr>
              <a:t>- functions can follow after "</a:t>
            </a:r>
            <a:r>
              <a:rPr lang="en-US" sz="2400" i="1" dirty="0">
                <a:latin typeface="Univers Condensed Light"/>
              </a:rPr>
              <a:t>variable</a:t>
            </a:r>
            <a:r>
              <a:rPr lang="en-US" sz="2400" dirty="0">
                <a:latin typeface="Univers Condensed Light"/>
              </a:rPr>
              <a:t> = "</a:t>
            </a:r>
          </a:p>
          <a:p>
            <a:endParaRPr lang="en-US" sz="2400" dirty="0">
              <a:latin typeface="The Hand"/>
              <a:ea typeface="+mn-lt"/>
              <a:cs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0FD606-D9B0-8912-0719-B9353210C359}"/>
              </a:ext>
            </a:extLst>
          </p:cNvPr>
          <p:cNvSpPr/>
          <p:nvPr/>
        </p:nvSpPr>
        <p:spPr>
          <a:xfrm>
            <a:off x="7482574" y="3145465"/>
            <a:ext cx="2967339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967339"/>
                      <a:gd name="connsiteY0" fmla="*/ 95944 h 575655"/>
                      <a:gd name="connsiteX1" fmla="*/ 95944 w 2967339"/>
                      <a:gd name="connsiteY1" fmla="*/ 0 h 575655"/>
                      <a:gd name="connsiteX2" fmla="*/ 734298 w 2967339"/>
                      <a:gd name="connsiteY2" fmla="*/ 0 h 575655"/>
                      <a:gd name="connsiteX3" fmla="*/ 1344897 w 2967339"/>
                      <a:gd name="connsiteY3" fmla="*/ 0 h 575655"/>
                      <a:gd name="connsiteX4" fmla="*/ 1983251 w 2967339"/>
                      <a:gd name="connsiteY4" fmla="*/ 0 h 575655"/>
                      <a:gd name="connsiteX5" fmla="*/ 2871395 w 2967339"/>
                      <a:gd name="connsiteY5" fmla="*/ 0 h 575655"/>
                      <a:gd name="connsiteX6" fmla="*/ 2967339 w 2967339"/>
                      <a:gd name="connsiteY6" fmla="*/ 95944 h 575655"/>
                      <a:gd name="connsiteX7" fmla="*/ 2967339 w 2967339"/>
                      <a:gd name="connsiteY7" fmla="*/ 479711 h 575655"/>
                      <a:gd name="connsiteX8" fmla="*/ 2871395 w 2967339"/>
                      <a:gd name="connsiteY8" fmla="*/ 575655 h 575655"/>
                      <a:gd name="connsiteX9" fmla="*/ 2205287 w 2967339"/>
                      <a:gd name="connsiteY9" fmla="*/ 575655 h 575655"/>
                      <a:gd name="connsiteX10" fmla="*/ 1539179 w 2967339"/>
                      <a:gd name="connsiteY10" fmla="*/ 575655 h 575655"/>
                      <a:gd name="connsiteX11" fmla="*/ 928579 w 2967339"/>
                      <a:gd name="connsiteY11" fmla="*/ 575655 h 575655"/>
                      <a:gd name="connsiteX12" fmla="*/ 95944 w 2967339"/>
                      <a:gd name="connsiteY12" fmla="*/ 575655 h 575655"/>
                      <a:gd name="connsiteX13" fmla="*/ 0 w 2967339"/>
                      <a:gd name="connsiteY13" fmla="*/ 479711 h 575655"/>
                      <a:gd name="connsiteX14" fmla="*/ 0 w 2967339"/>
                      <a:gd name="connsiteY14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339" h="575655" fill="none" extrusionOk="0">
                        <a:moveTo>
                          <a:pt x="0" y="95944"/>
                        </a:moveTo>
                        <a:cubicBezTo>
                          <a:pt x="-1556" y="32781"/>
                          <a:pt x="44648" y="11960"/>
                          <a:pt x="95944" y="0"/>
                        </a:cubicBezTo>
                        <a:cubicBezTo>
                          <a:pt x="243508" y="25870"/>
                          <a:pt x="497492" y="2946"/>
                          <a:pt x="734298" y="0"/>
                        </a:cubicBezTo>
                        <a:cubicBezTo>
                          <a:pt x="971104" y="-2946"/>
                          <a:pt x="1095681" y="-22440"/>
                          <a:pt x="1344897" y="0"/>
                        </a:cubicBezTo>
                        <a:cubicBezTo>
                          <a:pt x="1594113" y="22440"/>
                          <a:pt x="1780684" y="-6361"/>
                          <a:pt x="1983251" y="0"/>
                        </a:cubicBezTo>
                        <a:cubicBezTo>
                          <a:pt x="2185818" y="6361"/>
                          <a:pt x="2679928" y="-23026"/>
                          <a:pt x="2871395" y="0"/>
                        </a:cubicBezTo>
                        <a:cubicBezTo>
                          <a:pt x="2928402" y="2621"/>
                          <a:pt x="2971576" y="46462"/>
                          <a:pt x="2967339" y="95944"/>
                        </a:cubicBezTo>
                        <a:cubicBezTo>
                          <a:pt x="2975602" y="228974"/>
                          <a:pt x="2970694" y="399352"/>
                          <a:pt x="2967339" y="479711"/>
                        </a:cubicBezTo>
                        <a:cubicBezTo>
                          <a:pt x="2960572" y="534899"/>
                          <a:pt x="2931894" y="570934"/>
                          <a:pt x="2871395" y="575655"/>
                        </a:cubicBezTo>
                        <a:cubicBezTo>
                          <a:pt x="2581020" y="592700"/>
                          <a:pt x="2453986" y="544335"/>
                          <a:pt x="2205287" y="575655"/>
                        </a:cubicBezTo>
                        <a:cubicBezTo>
                          <a:pt x="1956588" y="606975"/>
                          <a:pt x="1709108" y="579648"/>
                          <a:pt x="1539179" y="575655"/>
                        </a:cubicBezTo>
                        <a:cubicBezTo>
                          <a:pt x="1369250" y="571662"/>
                          <a:pt x="1126516" y="561147"/>
                          <a:pt x="928579" y="575655"/>
                        </a:cubicBezTo>
                        <a:cubicBezTo>
                          <a:pt x="730642" y="590163"/>
                          <a:pt x="444760" y="583448"/>
                          <a:pt x="95944" y="575655"/>
                        </a:cubicBezTo>
                        <a:cubicBezTo>
                          <a:pt x="48025" y="578725"/>
                          <a:pt x="1772" y="531205"/>
                          <a:pt x="0" y="479711"/>
                        </a:cubicBezTo>
                        <a:cubicBezTo>
                          <a:pt x="17635" y="329986"/>
                          <a:pt x="-6616" y="229426"/>
                          <a:pt x="0" y="95944"/>
                        </a:cubicBezTo>
                        <a:close/>
                      </a:path>
                      <a:path w="2967339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06812" y="6850"/>
                          <a:pt x="502200" y="-8858"/>
                          <a:pt x="706543" y="0"/>
                        </a:cubicBezTo>
                        <a:cubicBezTo>
                          <a:pt x="910886" y="8858"/>
                          <a:pt x="1103447" y="818"/>
                          <a:pt x="1455915" y="0"/>
                        </a:cubicBezTo>
                        <a:cubicBezTo>
                          <a:pt x="1808383" y="-818"/>
                          <a:pt x="1819867" y="4643"/>
                          <a:pt x="2149778" y="0"/>
                        </a:cubicBezTo>
                        <a:cubicBezTo>
                          <a:pt x="2479689" y="-4643"/>
                          <a:pt x="2556300" y="-3132"/>
                          <a:pt x="2871395" y="0"/>
                        </a:cubicBezTo>
                        <a:cubicBezTo>
                          <a:pt x="2926650" y="1713"/>
                          <a:pt x="2959453" y="46257"/>
                          <a:pt x="2967339" y="95944"/>
                        </a:cubicBezTo>
                        <a:cubicBezTo>
                          <a:pt x="2968879" y="172747"/>
                          <a:pt x="2961138" y="322075"/>
                          <a:pt x="2967339" y="479711"/>
                        </a:cubicBezTo>
                        <a:cubicBezTo>
                          <a:pt x="2963432" y="539592"/>
                          <a:pt x="2920569" y="574462"/>
                          <a:pt x="2871395" y="575655"/>
                        </a:cubicBezTo>
                        <a:cubicBezTo>
                          <a:pt x="2639876" y="554172"/>
                          <a:pt x="2461895" y="587626"/>
                          <a:pt x="2260796" y="575655"/>
                        </a:cubicBezTo>
                        <a:cubicBezTo>
                          <a:pt x="2059697" y="563684"/>
                          <a:pt x="1753731" y="598626"/>
                          <a:pt x="1511424" y="575655"/>
                        </a:cubicBezTo>
                        <a:cubicBezTo>
                          <a:pt x="1269117" y="552684"/>
                          <a:pt x="1131809" y="600812"/>
                          <a:pt x="845316" y="575655"/>
                        </a:cubicBezTo>
                        <a:cubicBezTo>
                          <a:pt x="558823" y="550498"/>
                          <a:pt x="311443" y="576322"/>
                          <a:pt x="95944" y="575655"/>
                        </a:cubicBezTo>
                        <a:cubicBezTo>
                          <a:pt x="41609" y="573557"/>
                          <a:pt x="11613" y="537928"/>
                          <a:pt x="0" y="479711"/>
                        </a:cubicBezTo>
                        <a:cubicBezTo>
                          <a:pt x="-9048" y="364587"/>
                          <a:pt x="-8096" y="235558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Praat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is case sensitive!</a:t>
            </a:r>
            <a:endParaRPr lang="en-US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35E398-232C-1E19-5BC8-70FF6DE4F4BE}"/>
              </a:ext>
            </a:extLst>
          </p:cNvPr>
          <p:cNvSpPr/>
          <p:nvPr/>
        </p:nvSpPr>
        <p:spPr>
          <a:xfrm>
            <a:off x="7482573" y="4540068"/>
            <a:ext cx="2967339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967339"/>
                      <a:gd name="connsiteY0" fmla="*/ 95944 h 575655"/>
                      <a:gd name="connsiteX1" fmla="*/ 95944 w 2967339"/>
                      <a:gd name="connsiteY1" fmla="*/ 0 h 575655"/>
                      <a:gd name="connsiteX2" fmla="*/ 734298 w 2967339"/>
                      <a:gd name="connsiteY2" fmla="*/ 0 h 575655"/>
                      <a:gd name="connsiteX3" fmla="*/ 1344897 w 2967339"/>
                      <a:gd name="connsiteY3" fmla="*/ 0 h 575655"/>
                      <a:gd name="connsiteX4" fmla="*/ 1983251 w 2967339"/>
                      <a:gd name="connsiteY4" fmla="*/ 0 h 575655"/>
                      <a:gd name="connsiteX5" fmla="*/ 2871395 w 2967339"/>
                      <a:gd name="connsiteY5" fmla="*/ 0 h 575655"/>
                      <a:gd name="connsiteX6" fmla="*/ 2967339 w 2967339"/>
                      <a:gd name="connsiteY6" fmla="*/ 95944 h 575655"/>
                      <a:gd name="connsiteX7" fmla="*/ 2967339 w 2967339"/>
                      <a:gd name="connsiteY7" fmla="*/ 479711 h 575655"/>
                      <a:gd name="connsiteX8" fmla="*/ 2871395 w 2967339"/>
                      <a:gd name="connsiteY8" fmla="*/ 575655 h 575655"/>
                      <a:gd name="connsiteX9" fmla="*/ 2205287 w 2967339"/>
                      <a:gd name="connsiteY9" fmla="*/ 575655 h 575655"/>
                      <a:gd name="connsiteX10" fmla="*/ 1539179 w 2967339"/>
                      <a:gd name="connsiteY10" fmla="*/ 575655 h 575655"/>
                      <a:gd name="connsiteX11" fmla="*/ 928579 w 2967339"/>
                      <a:gd name="connsiteY11" fmla="*/ 575655 h 575655"/>
                      <a:gd name="connsiteX12" fmla="*/ 95944 w 2967339"/>
                      <a:gd name="connsiteY12" fmla="*/ 575655 h 575655"/>
                      <a:gd name="connsiteX13" fmla="*/ 0 w 2967339"/>
                      <a:gd name="connsiteY13" fmla="*/ 479711 h 575655"/>
                      <a:gd name="connsiteX14" fmla="*/ 0 w 2967339"/>
                      <a:gd name="connsiteY14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339" h="575655" fill="none" extrusionOk="0">
                        <a:moveTo>
                          <a:pt x="0" y="95944"/>
                        </a:moveTo>
                        <a:cubicBezTo>
                          <a:pt x="-1556" y="32781"/>
                          <a:pt x="44648" y="11960"/>
                          <a:pt x="95944" y="0"/>
                        </a:cubicBezTo>
                        <a:cubicBezTo>
                          <a:pt x="243508" y="25870"/>
                          <a:pt x="497492" y="2946"/>
                          <a:pt x="734298" y="0"/>
                        </a:cubicBezTo>
                        <a:cubicBezTo>
                          <a:pt x="971104" y="-2946"/>
                          <a:pt x="1095681" y="-22440"/>
                          <a:pt x="1344897" y="0"/>
                        </a:cubicBezTo>
                        <a:cubicBezTo>
                          <a:pt x="1594113" y="22440"/>
                          <a:pt x="1780684" y="-6361"/>
                          <a:pt x="1983251" y="0"/>
                        </a:cubicBezTo>
                        <a:cubicBezTo>
                          <a:pt x="2185818" y="6361"/>
                          <a:pt x="2679928" y="-23026"/>
                          <a:pt x="2871395" y="0"/>
                        </a:cubicBezTo>
                        <a:cubicBezTo>
                          <a:pt x="2928402" y="2621"/>
                          <a:pt x="2971576" y="46462"/>
                          <a:pt x="2967339" y="95944"/>
                        </a:cubicBezTo>
                        <a:cubicBezTo>
                          <a:pt x="2975602" y="228974"/>
                          <a:pt x="2970694" y="399352"/>
                          <a:pt x="2967339" y="479711"/>
                        </a:cubicBezTo>
                        <a:cubicBezTo>
                          <a:pt x="2960572" y="534899"/>
                          <a:pt x="2931894" y="570934"/>
                          <a:pt x="2871395" y="575655"/>
                        </a:cubicBezTo>
                        <a:cubicBezTo>
                          <a:pt x="2581020" y="592700"/>
                          <a:pt x="2453986" y="544335"/>
                          <a:pt x="2205287" y="575655"/>
                        </a:cubicBezTo>
                        <a:cubicBezTo>
                          <a:pt x="1956588" y="606975"/>
                          <a:pt x="1709108" y="579648"/>
                          <a:pt x="1539179" y="575655"/>
                        </a:cubicBezTo>
                        <a:cubicBezTo>
                          <a:pt x="1369250" y="571662"/>
                          <a:pt x="1126516" y="561147"/>
                          <a:pt x="928579" y="575655"/>
                        </a:cubicBezTo>
                        <a:cubicBezTo>
                          <a:pt x="730642" y="590163"/>
                          <a:pt x="444760" y="583448"/>
                          <a:pt x="95944" y="575655"/>
                        </a:cubicBezTo>
                        <a:cubicBezTo>
                          <a:pt x="48025" y="578725"/>
                          <a:pt x="1772" y="531205"/>
                          <a:pt x="0" y="479711"/>
                        </a:cubicBezTo>
                        <a:cubicBezTo>
                          <a:pt x="17635" y="329986"/>
                          <a:pt x="-6616" y="229426"/>
                          <a:pt x="0" y="95944"/>
                        </a:cubicBezTo>
                        <a:close/>
                      </a:path>
                      <a:path w="2967339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06812" y="6850"/>
                          <a:pt x="502200" y="-8858"/>
                          <a:pt x="706543" y="0"/>
                        </a:cubicBezTo>
                        <a:cubicBezTo>
                          <a:pt x="910886" y="8858"/>
                          <a:pt x="1103447" y="818"/>
                          <a:pt x="1455915" y="0"/>
                        </a:cubicBezTo>
                        <a:cubicBezTo>
                          <a:pt x="1808383" y="-818"/>
                          <a:pt x="1819867" y="4643"/>
                          <a:pt x="2149778" y="0"/>
                        </a:cubicBezTo>
                        <a:cubicBezTo>
                          <a:pt x="2479689" y="-4643"/>
                          <a:pt x="2556300" y="-3132"/>
                          <a:pt x="2871395" y="0"/>
                        </a:cubicBezTo>
                        <a:cubicBezTo>
                          <a:pt x="2926650" y="1713"/>
                          <a:pt x="2959453" y="46257"/>
                          <a:pt x="2967339" y="95944"/>
                        </a:cubicBezTo>
                        <a:cubicBezTo>
                          <a:pt x="2968879" y="172747"/>
                          <a:pt x="2961138" y="322075"/>
                          <a:pt x="2967339" y="479711"/>
                        </a:cubicBezTo>
                        <a:cubicBezTo>
                          <a:pt x="2963432" y="539592"/>
                          <a:pt x="2920569" y="574462"/>
                          <a:pt x="2871395" y="575655"/>
                        </a:cubicBezTo>
                        <a:cubicBezTo>
                          <a:pt x="2639876" y="554172"/>
                          <a:pt x="2461895" y="587626"/>
                          <a:pt x="2260796" y="575655"/>
                        </a:cubicBezTo>
                        <a:cubicBezTo>
                          <a:pt x="2059697" y="563684"/>
                          <a:pt x="1753731" y="598626"/>
                          <a:pt x="1511424" y="575655"/>
                        </a:cubicBezTo>
                        <a:cubicBezTo>
                          <a:pt x="1269117" y="552684"/>
                          <a:pt x="1131809" y="600812"/>
                          <a:pt x="845316" y="575655"/>
                        </a:cubicBezTo>
                        <a:cubicBezTo>
                          <a:pt x="558823" y="550498"/>
                          <a:pt x="311443" y="576322"/>
                          <a:pt x="95944" y="575655"/>
                        </a:cubicBezTo>
                        <a:cubicBezTo>
                          <a:pt x="41609" y="573557"/>
                          <a:pt x="11613" y="537928"/>
                          <a:pt x="0" y="479711"/>
                        </a:cubicBezTo>
                        <a:cubicBezTo>
                          <a:pt x="-9048" y="364587"/>
                          <a:pt x="-8096" y="235558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Praat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is tab sensitive!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37FEFE-4690-7B23-F374-BF0C945B4E75}"/>
              </a:ext>
            </a:extLst>
          </p:cNvPr>
          <p:cNvSpPr/>
          <p:nvPr/>
        </p:nvSpPr>
        <p:spPr>
          <a:xfrm>
            <a:off x="7482572" y="5532105"/>
            <a:ext cx="2967339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967339"/>
                      <a:gd name="connsiteY0" fmla="*/ 95944 h 575655"/>
                      <a:gd name="connsiteX1" fmla="*/ 95944 w 2967339"/>
                      <a:gd name="connsiteY1" fmla="*/ 0 h 575655"/>
                      <a:gd name="connsiteX2" fmla="*/ 734298 w 2967339"/>
                      <a:gd name="connsiteY2" fmla="*/ 0 h 575655"/>
                      <a:gd name="connsiteX3" fmla="*/ 1344897 w 2967339"/>
                      <a:gd name="connsiteY3" fmla="*/ 0 h 575655"/>
                      <a:gd name="connsiteX4" fmla="*/ 1983251 w 2967339"/>
                      <a:gd name="connsiteY4" fmla="*/ 0 h 575655"/>
                      <a:gd name="connsiteX5" fmla="*/ 2871395 w 2967339"/>
                      <a:gd name="connsiteY5" fmla="*/ 0 h 575655"/>
                      <a:gd name="connsiteX6" fmla="*/ 2967339 w 2967339"/>
                      <a:gd name="connsiteY6" fmla="*/ 95944 h 575655"/>
                      <a:gd name="connsiteX7" fmla="*/ 2967339 w 2967339"/>
                      <a:gd name="connsiteY7" fmla="*/ 479711 h 575655"/>
                      <a:gd name="connsiteX8" fmla="*/ 2871395 w 2967339"/>
                      <a:gd name="connsiteY8" fmla="*/ 575655 h 575655"/>
                      <a:gd name="connsiteX9" fmla="*/ 2205287 w 2967339"/>
                      <a:gd name="connsiteY9" fmla="*/ 575655 h 575655"/>
                      <a:gd name="connsiteX10" fmla="*/ 1539179 w 2967339"/>
                      <a:gd name="connsiteY10" fmla="*/ 575655 h 575655"/>
                      <a:gd name="connsiteX11" fmla="*/ 928579 w 2967339"/>
                      <a:gd name="connsiteY11" fmla="*/ 575655 h 575655"/>
                      <a:gd name="connsiteX12" fmla="*/ 95944 w 2967339"/>
                      <a:gd name="connsiteY12" fmla="*/ 575655 h 575655"/>
                      <a:gd name="connsiteX13" fmla="*/ 0 w 2967339"/>
                      <a:gd name="connsiteY13" fmla="*/ 479711 h 575655"/>
                      <a:gd name="connsiteX14" fmla="*/ 0 w 2967339"/>
                      <a:gd name="connsiteY14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339" h="575655" fill="none" extrusionOk="0">
                        <a:moveTo>
                          <a:pt x="0" y="95944"/>
                        </a:moveTo>
                        <a:cubicBezTo>
                          <a:pt x="-1556" y="32781"/>
                          <a:pt x="44648" y="11960"/>
                          <a:pt x="95944" y="0"/>
                        </a:cubicBezTo>
                        <a:cubicBezTo>
                          <a:pt x="243508" y="25870"/>
                          <a:pt x="497492" y="2946"/>
                          <a:pt x="734298" y="0"/>
                        </a:cubicBezTo>
                        <a:cubicBezTo>
                          <a:pt x="971104" y="-2946"/>
                          <a:pt x="1095681" y="-22440"/>
                          <a:pt x="1344897" y="0"/>
                        </a:cubicBezTo>
                        <a:cubicBezTo>
                          <a:pt x="1594113" y="22440"/>
                          <a:pt x="1780684" y="-6361"/>
                          <a:pt x="1983251" y="0"/>
                        </a:cubicBezTo>
                        <a:cubicBezTo>
                          <a:pt x="2185818" y="6361"/>
                          <a:pt x="2679928" y="-23026"/>
                          <a:pt x="2871395" y="0"/>
                        </a:cubicBezTo>
                        <a:cubicBezTo>
                          <a:pt x="2928402" y="2621"/>
                          <a:pt x="2971576" y="46462"/>
                          <a:pt x="2967339" y="95944"/>
                        </a:cubicBezTo>
                        <a:cubicBezTo>
                          <a:pt x="2975602" y="228974"/>
                          <a:pt x="2970694" y="399352"/>
                          <a:pt x="2967339" y="479711"/>
                        </a:cubicBezTo>
                        <a:cubicBezTo>
                          <a:pt x="2960572" y="534899"/>
                          <a:pt x="2931894" y="570934"/>
                          <a:pt x="2871395" y="575655"/>
                        </a:cubicBezTo>
                        <a:cubicBezTo>
                          <a:pt x="2581020" y="592700"/>
                          <a:pt x="2453986" y="544335"/>
                          <a:pt x="2205287" y="575655"/>
                        </a:cubicBezTo>
                        <a:cubicBezTo>
                          <a:pt x="1956588" y="606975"/>
                          <a:pt x="1709108" y="579648"/>
                          <a:pt x="1539179" y="575655"/>
                        </a:cubicBezTo>
                        <a:cubicBezTo>
                          <a:pt x="1369250" y="571662"/>
                          <a:pt x="1126516" y="561147"/>
                          <a:pt x="928579" y="575655"/>
                        </a:cubicBezTo>
                        <a:cubicBezTo>
                          <a:pt x="730642" y="590163"/>
                          <a:pt x="444760" y="583448"/>
                          <a:pt x="95944" y="575655"/>
                        </a:cubicBezTo>
                        <a:cubicBezTo>
                          <a:pt x="48025" y="578725"/>
                          <a:pt x="1772" y="531205"/>
                          <a:pt x="0" y="479711"/>
                        </a:cubicBezTo>
                        <a:cubicBezTo>
                          <a:pt x="17635" y="329986"/>
                          <a:pt x="-6616" y="229426"/>
                          <a:pt x="0" y="95944"/>
                        </a:cubicBezTo>
                        <a:close/>
                      </a:path>
                      <a:path w="2967339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06812" y="6850"/>
                          <a:pt x="502200" y="-8858"/>
                          <a:pt x="706543" y="0"/>
                        </a:cubicBezTo>
                        <a:cubicBezTo>
                          <a:pt x="910886" y="8858"/>
                          <a:pt x="1103447" y="818"/>
                          <a:pt x="1455915" y="0"/>
                        </a:cubicBezTo>
                        <a:cubicBezTo>
                          <a:pt x="1808383" y="-818"/>
                          <a:pt x="1819867" y="4643"/>
                          <a:pt x="2149778" y="0"/>
                        </a:cubicBezTo>
                        <a:cubicBezTo>
                          <a:pt x="2479689" y="-4643"/>
                          <a:pt x="2556300" y="-3132"/>
                          <a:pt x="2871395" y="0"/>
                        </a:cubicBezTo>
                        <a:cubicBezTo>
                          <a:pt x="2926650" y="1713"/>
                          <a:pt x="2959453" y="46257"/>
                          <a:pt x="2967339" y="95944"/>
                        </a:cubicBezTo>
                        <a:cubicBezTo>
                          <a:pt x="2968879" y="172747"/>
                          <a:pt x="2961138" y="322075"/>
                          <a:pt x="2967339" y="479711"/>
                        </a:cubicBezTo>
                        <a:cubicBezTo>
                          <a:pt x="2963432" y="539592"/>
                          <a:pt x="2920569" y="574462"/>
                          <a:pt x="2871395" y="575655"/>
                        </a:cubicBezTo>
                        <a:cubicBezTo>
                          <a:pt x="2639876" y="554172"/>
                          <a:pt x="2461895" y="587626"/>
                          <a:pt x="2260796" y="575655"/>
                        </a:cubicBezTo>
                        <a:cubicBezTo>
                          <a:pt x="2059697" y="563684"/>
                          <a:pt x="1753731" y="598626"/>
                          <a:pt x="1511424" y="575655"/>
                        </a:cubicBezTo>
                        <a:cubicBezTo>
                          <a:pt x="1269117" y="552684"/>
                          <a:pt x="1131809" y="600812"/>
                          <a:pt x="845316" y="575655"/>
                        </a:cubicBezTo>
                        <a:cubicBezTo>
                          <a:pt x="558823" y="550498"/>
                          <a:pt x="311443" y="576322"/>
                          <a:pt x="95944" y="575655"/>
                        </a:cubicBezTo>
                        <a:cubicBezTo>
                          <a:pt x="41609" y="573557"/>
                          <a:pt x="11613" y="537928"/>
                          <a:pt x="0" y="479711"/>
                        </a:cubicBezTo>
                        <a:cubicBezTo>
                          <a:pt x="-9048" y="364587"/>
                          <a:pt x="-8096" y="235558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Save the script frequently!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69C2AC-85BD-9940-1B7D-F5443E6B39D6}"/>
              </a:ext>
            </a:extLst>
          </p:cNvPr>
          <p:cNvSpPr/>
          <p:nvPr/>
        </p:nvSpPr>
        <p:spPr>
          <a:xfrm>
            <a:off x="6958079" y="4009040"/>
            <a:ext cx="4036118" cy="1208258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036118"/>
                      <a:gd name="connsiteY0" fmla="*/ 201380 h 1208258"/>
                      <a:gd name="connsiteX1" fmla="*/ 201380 w 4036118"/>
                      <a:gd name="connsiteY1" fmla="*/ 0 h 1208258"/>
                      <a:gd name="connsiteX2" fmla="*/ 697939 w 4036118"/>
                      <a:gd name="connsiteY2" fmla="*/ 0 h 1208258"/>
                      <a:gd name="connsiteX3" fmla="*/ 1376166 w 4036118"/>
                      <a:gd name="connsiteY3" fmla="*/ 0 h 1208258"/>
                      <a:gd name="connsiteX4" fmla="*/ 1945392 w 4036118"/>
                      <a:gd name="connsiteY4" fmla="*/ 0 h 1208258"/>
                      <a:gd name="connsiteX5" fmla="*/ 2623619 w 4036118"/>
                      <a:gd name="connsiteY5" fmla="*/ 0 h 1208258"/>
                      <a:gd name="connsiteX6" fmla="*/ 3192845 w 4036118"/>
                      <a:gd name="connsiteY6" fmla="*/ 0 h 1208258"/>
                      <a:gd name="connsiteX7" fmla="*/ 3834738 w 4036118"/>
                      <a:gd name="connsiteY7" fmla="*/ 0 h 1208258"/>
                      <a:gd name="connsiteX8" fmla="*/ 4036118 w 4036118"/>
                      <a:gd name="connsiteY8" fmla="*/ 201380 h 1208258"/>
                      <a:gd name="connsiteX9" fmla="*/ 4036118 w 4036118"/>
                      <a:gd name="connsiteY9" fmla="*/ 596074 h 1208258"/>
                      <a:gd name="connsiteX10" fmla="*/ 4036118 w 4036118"/>
                      <a:gd name="connsiteY10" fmla="*/ 1006878 h 1208258"/>
                      <a:gd name="connsiteX11" fmla="*/ 3834738 w 4036118"/>
                      <a:gd name="connsiteY11" fmla="*/ 1208258 h 1208258"/>
                      <a:gd name="connsiteX12" fmla="*/ 3265512 w 4036118"/>
                      <a:gd name="connsiteY12" fmla="*/ 1208258 h 1208258"/>
                      <a:gd name="connsiteX13" fmla="*/ 2659952 w 4036118"/>
                      <a:gd name="connsiteY13" fmla="*/ 1208258 h 1208258"/>
                      <a:gd name="connsiteX14" fmla="*/ 2018059 w 4036118"/>
                      <a:gd name="connsiteY14" fmla="*/ 1208258 h 1208258"/>
                      <a:gd name="connsiteX15" fmla="*/ 1412499 w 4036118"/>
                      <a:gd name="connsiteY15" fmla="*/ 1208258 h 1208258"/>
                      <a:gd name="connsiteX16" fmla="*/ 915940 w 4036118"/>
                      <a:gd name="connsiteY16" fmla="*/ 1208258 h 1208258"/>
                      <a:gd name="connsiteX17" fmla="*/ 201380 w 4036118"/>
                      <a:gd name="connsiteY17" fmla="*/ 1208258 h 1208258"/>
                      <a:gd name="connsiteX18" fmla="*/ 0 w 4036118"/>
                      <a:gd name="connsiteY18" fmla="*/ 1006878 h 1208258"/>
                      <a:gd name="connsiteX19" fmla="*/ 0 w 4036118"/>
                      <a:gd name="connsiteY19" fmla="*/ 604129 h 1208258"/>
                      <a:gd name="connsiteX20" fmla="*/ 0 w 4036118"/>
                      <a:gd name="connsiteY20" fmla="*/ 201380 h 1208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036118" h="1208258" fill="none" extrusionOk="0">
                        <a:moveTo>
                          <a:pt x="0" y="201380"/>
                        </a:moveTo>
                        <a:cubicBezTo>
                          <a:pt x="18734" y="102378"/>
                          <a:pt x="107258" y="14147"/>
                          <a:pt x="201380" y="0"/>
                        </a:cubicBezTo>
                        <a:cubicBezTo>
                          <a:pt x="300717" y="19555"/>
                          <a:pt x="508349" y="18087"/>
                          <a:pt x="697939" y="0"/>
                        </a:cubicBezTo>
                        <a:cubicBezTo>
                          <a:pt x="887529" y="-18087"/>
                          <a:pt x="1228859" y="8625"/>
                          <a:pt x="1376166" y="0"/>
                        </a:cubicBezTo>
                        <a:cubicBezTo>
                          <a:pt x="1523473" y="-8625"/>
                          <a:pt x="1733286" y="-22833"/>
                          <a:pt x="1945392" y="0"/>
                        </a:cubicBezTo>
                        <a:cubicBezTo>
                          <a:pt x="2157498" y="22833"/>
                          <a:pt x="2363245" y="9432"/>
                          <a:pt x="2623619" y="0"/>
                        </a:cubicBezTo>
                        <a:cubicBezTo>
                          <a:pt x="2883993" y="-9432"/>
                          <a:pt x="3032671" y="-7478"/>
                          <a:pt x="3192845" y="0"/>
                        </a:cubicBezTo>
                        <a:cubicBezTo>
                          <a:pt x="3353019" y="7478"/>
                          <a:pt x="3693392" y="13716"/>
                          <a:pt x="3834738" y="0"/>
                        </a:cubicBezTo>
                        <a:cubicBezTo>
                          <a:pt x="3943355" y="4547"/>
                          <a:pt x="4008760" y="87523"/>
                          <a:pt x="4036118" y="201380"/>
                        </a:cubicBezTo>
                        <a:cubicBezTo>
                          <a:pt x="4033846" y="299244"/>
                          <a:pt x="4025257" y="452263"/>
                          <a:pt x="4036118" y="596074"/>
                        </a:cubicBezTo>
                        <a:cubicBezTo>
                          <a:pt x="4046979" y="739885"/>
                          <a:pt x="4018554" y="888797"/>
                          <a:pt x="4036118" y="1006878"/>
                        </a:cubicBezTo>
                        <a:cubicBezTo>
                          <a:pt x="4042751" y="1113746"/>
                          <a:pt x="3952839" y="1212139"/>
                          <a:pt x="3834738" y="1208258"/>
                        </a:cubicBezTo>
                        <a:cubicBezTo>
                          <a:pt x="3718730" y="1183809"/>
                          <a:pt x="3398764" y="1231848"/>
                          <a:pt x="3265512" y="1208258"/>
                        </a:cubicBezTo>
                        <a:cubicBezTo>
                          <a:pt x="3132260" y="1184668"/>
                          <a:pt x="2810492" y="1197899"/>
                          <a:pt x="2659952" y="1208258"/>
                        </a:cubicBezTo>
                        <a:cubicBezTo>
                          <a:pt x="2509412" y="1218617"/>
                          <a:pt x="2250169" y="1193129"/>
                          <a:pt x="2018059" y="1208258"/>
                        </a:cubicBezTo>
                        <a:cubicBezTo>
                          <a:pt x="1785949" y="1223387"/>
                          <a:pt x="1671036" y="1199152"/>
                          <a:pt x="1412499" y="1208258"/>
                        </a:cubicBezTo>
                        <a:cubicBezTo>
                          <a:pt x="1153962" y="1217364"/>
                          <a:pt x="1093982" y="1188604"/>
                          <a:pt x="915940" y="1208258"/>
                        </a:cubicBezTo>
                        <a:cubicBezTo>
                          <a:pt x="737898" y="1227912"/>
                          <a:pt x="402392" y="1225734"/>
                          <a:pt x="201380" y="1208258"/>
                        </a:cubicBezTo>
                        <a:cubicBezTo>
                          <a:pt x="95007" y="1204976"/>
                          <a:pt x="-3430" y="1118283"/>
                          <a:pt x="0" y="1006878"/>
                        </a:cubicBezTo>
                        <a:cubicBezTo>
                          <a:pt x="19107" y="895232"/>
                          <a:pt x="17414" y="731488"/>
                          <a:pt x="0" y="604129"/>
                        </a:cubicBezTo>
                        <a:cubicBezTo>
                          <a:pt x="-17414" y="476770"/>
                          <a:pt x="-8899" y="334621"/>
                          <a:pt x="0" y="201380"/>
                        </a:cubicBezTo>
                        <a:close/>
                      </a:path>
                      <a:path w="4036118" h="1208258" stroke="0" extrusionOk="0">
                        <a:moveTo>
                          <a:pt x="0" y="201380"/>
                        </a:moveTo>
                        <a:cubicBezTo>
                          <a:pt x="2774" y="81666"/>
                          <a:pt x="93332" y="19228"/>
                          <a:pt x="201380" y="0"/>
                        </a:cubicBezTo>
                        <a:cubicBezTo>
                          <a:pt x="377116" y="-2814"/>
                          <a:pt x="557911" y="10617"/>
                          <a:pt x="697939" y="0"/>
                        </a:cubicBezTo>
                        <a:cubicBezTo>
                          <a:pt x="837967" y="-10617"/>
                          <a:pt x="1145401" y="7538"/>
                          <a:pt x="1376166" y="0"/>
                        </a:cubicBezTo>
                        <a:cubicBezTo>
                          <a:pt x="1606931" y="-7538"/>
                          <a:pt x="1726585" y="-22653"/>
                          <a:pt x="1981725" y="0"/>
                        </a:cubicBezTo>
                        <a:cubicBezTo>
                          <a:pt x="2236865" y="22653"/>
                          <a:pt x="2338657" y="25996"/>
                          <a:pt x="2550952" y="0"/>
                        </a:cubicBezTo>
                        <a:cubicBezTo>
                          <a:pt x="2763247" y="-25996"/>
                          <a:pt x="2875850" y="5199"/>
                          <a:pt x="3047510" y="0"/>
                        </a:cubicBezTo>
                        <a:cubicBezTo>
                          <a:pt x="3219170" y="-5199"/>
                          <a:pt x="3500678" y="14512"/>
                          <a:pt x="3834738" y="0"/>
                        </a:cubicBezTo>
                        <a:cubicBezTo>
                          <a:pt x="3947270" y="-8105"/>
                          <a:pt x="4027569" y="65996"/>
                          <a:pt x="4036118" y="201380"/>
                        </a:cubicBezTo>
                        <a:cubicBezTo>
                          <a:pt x="4051535" y="365416"/>
                          <a:pt x="4023898" y="464828"/>
                          <a:pt x="4036118" y="596074"/>
                        </a:cubicBezTo>
                        <a:cubicBezTo>
                          <a:pt x="4048338" y="727320"/>
                          <a:pt x="4016844" y="912332"/>
                          <a:pt x="4036118" y="1006878"/>
                        </a:cubicBezTo>
                        <a:cubicBezTo>
                          <a:pt x="4053946" y="1120188"/>
                          <a:pt x="3969367" y="1199505"/>
                          <a:pt x="3834738" y="1208258"/>
                        </a:cubicBezTo>
                        <a:cubicBezTo>
                          <a:pt x="3636303" y="1196355"/>
                          <a:pt x="3495184" y="1232264"/>
                          <a:pt x="3229178" y="1208258"/>
                        </a:cubicBezTo>
                        <a:cubicBezTo>
                          <a:pt x="2963172" y="1184252"/>
                          <a:pt x="2806458" y="1210052"/>
                          <a:pt x="2623619" y="1208258"/>
                        </a:cubicBezTo>
                        <a:cubicBezTo>
                          <a:pt x="2440780" y="1206464"/>
                          <a:pt x="2265560" y="1209335"/>
                          <a:pt x="2090726" y="1208258"/>
                        </a:cubicBezTo>
                        <a:cubicBezTo>
                          <a:pt x="1915892" y="1207181"/>
                          <a:pt x="1626245" y="1199811"/>
                          <a:pt x="1448833" y="1208258"/>
                        </a:cubicBezTo>
                        <a:cubicBezTo>
                          <a:pt x="1271421" y="1216705"/>
                          <a:pt x="1072414" y="1192489"/>
                          <a:pt x="952274" y="1208258"/>
                        </a:cubicBezTo>
                        <a:cubicBezTo>
                          <a:pt x="832134" y="1224027"/>
                          <a:pt x="491116" y="1210646"/>
                          <a:pt x="201380" y="1208258"/>
                        </a:cubicBezTo>
                        <a:cubicBezTo>
                          <a:pt x="76650" y="1229472"/>
                          <a:pt x="14988" y="1137187"/>
                          <a:pt x="0" y="1006878"/>
                        </a:cubicBezTo>
                        <a:cubicBezTo>
                          <a:pt x="-623" y="815478"/>
                          <a:pt x="-6115" y="762810"/>
                          <a:pt x="0" y="612184"/>
                        </a:cubicBezTo>
                        <a:cubicBezTo>
                          <a:pt x="6115" y="461558"/>
                          <a:pt x="-218" y="376110"/>
                          <a:pt x="0" y="20138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Praat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is not whitespace sensitive. 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(ignores spaces &amp; indents)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Indentation is used sorely for readability!</a:t>
            </a:r>
          </a:p>
        </p:txBody>
      </p:sp>
    </p:spTree>
    <p:extLst>
      <p:ext uri="{BB962C8B-B14F-4D97-AF65-F5344CB8AC3E}">
        <p14:creationId xmlns:p14="http://schemas.microsoft.com/office/powerpoint/2010/main" val="174984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E627EE-4F67-4A98-7E15-855E4C7A6088}"/>
              </a:ext>
            </a:extLst>
          </p:cNvPr>
          <p:cNvSpPr txBox="1"/>
          <p:nvPr/>
        </p:nvSpPr>
        <p:spPr>
          <a:xfrm>
            <a:off x="1083527" y="1135247"/>
            <a:ext cx="113760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Meaning→ Repeat the code wrapped within "for" and "</a:t>
            </a:r>
            <a:r>
              <a:rPr lang="en-US" sz="2400" dirty="0" err="1">
                <a:latin typeface="Univers Condensed Light"/>
              </a:rPr>
              <a:t>endfor</a:t>
            </a:r>
            <a:r>
              <a:rPr lang="en-US" sz="2400" dirty="0">
                <a:latin typeface="Univers Condensed Light"/>
              </a:rPr>
              <a:t>," for the known number of times.</a:t>
            </a:r>
            <a:endParaRPr lang="en-US" dirty="0"/>
          </a:p>
          <a:p>
            <a:endParaRPr lang="en-US" sz="2400" dirty="0">
              <a:latin typeface="Univers Condensed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909913-D389-6190-EAEF-EE1113EA6A1A}"/>
              </a:ext>
            </a:extLst>
          </p:cNvPr>
          <p:cNvSpPr/>
          <p:nvPr/>
        </p:nvSpPr>
        <p:spPr>
          <a:xfrm>
            <a:off x="6115791" y="1108361"/>
            <a:ext cx="573974" cy="504701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4EAA07-1CBE-8ACC-9A1B-E7880D7A10CC}"/>
              </a:ext>
            </a:extLst>
          </p:cNvPr>
          <p:cNvSpPr/>
          <p:nvPr/>
        </p:nvSpPr>
        <p:spPr>
          <a:xfrm>
            <a:off x="7046025" y="1157842"/>
            <a:ext cx="1197428" cy="40574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p7/17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3780309" y="2048491"/>
            <a:ext cx="4631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Basic Idea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2008908" y="5254828"/>
            <a:ext cx="93716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"</a:t>
            </a:r>
            <a:r>
              <a:rPr lang="en-US" sz="2400" b="1" dirty="0" err="1">
                <a:latin typeface="Univers Condensed Light"/>
              </a:rPr>
              <a:t>i</a:t>
            </a:r>
            <a:r>
              <a:rPr lang="en-US" sz="2400" dirty="0">
                <a:latin typeface="Univers Condensed Light"/>
              </a:rPr>
              <a:t>"...this is an empty box to save which number you are at when repeating the loop. this can be any alphabet. It is "</a:t>
            </a:r>
            <a:r>
              <a:rPr lang="en-US" sz="2400" dirty="0" err="1">
                <a:latin typeface="Univers Condensed Light"/>
              </a:rPr>
              <a:t>i</a:t>
            </a:r>
            <a:r>
              <a:rPr lang="en-US" sz="2400" dirty="0">
                <a:latin typeface="Univers Condensed Light"/>
              </a:rPr>
              <a:t>" by convention.</a:t>
            </a:r>
          </a:p>
          <a:p>
            <a:endParaRPr lang="en-US" sz="2400" dirty="0">
              <a:latin typeface="Univers Condensed Light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7B73D0-D1CF-8190-A77E-6C268A0F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" t="36274" r="23372" b="10294"/>
          <a:stretch/>
        </p:blipFill>
        <p:spPr>
          <a:xfrm>
            <a:off x="4180114" y="2513607"/>
            <a:ext cx="4363949" cy="1217227"/>
          </a:xfrm>
          <a:prstGeom prst="rect">
            <a:avLst/>
          </a:prstGeom>
          <a:ln>
            <a:noFill/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4D3941-61BA-B553-1328-B79B230153D4}"/>
              </a:ext>
            </a:extLst>
          </p:cNvPr>
          <p:cNvSpPr/>
          <p:nvPr/>
        </p:nvSpPr>
        <p:spPr>
          <a:xfrm>
            <a:off x="1851691" y="3897568"/>
            <a:ext cx="8845623" cy="872538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845623"/>
                      <a:gd name="connsiteY0" fmla="*/ 145426 h 872538"/>
                      <a:gd name="connsiteX1" fmla="*/ 145426 w 8845623"/>
                      <a:gd name="connsiteY1" fmla="*/ 0 h 872538"/>
                      <a:gd name="connsiteX2" fmla="*/ 974581 w 8845623"/>
                      <a:gd name="connsiteY2" fmla="*/ 0 h 872538"/>
                      <a:gd name="connsiteX3" fmla="*/ 1718188 w 8845623"/>
                      <a:gd name="connsiteY3" fmla="*/ 0 h 872538"/>
                      <a:gd name="connsiteX4" fmla="*/ 2376247 w 8845623"/>
                      <a:gd name="connsiteY4" fmla="*/ 0 h 872538"/>
                      <a:gd name="connsiteX5" fmla="*/ 2777663 w 8845623"/>
                      <a:gd name="connsiteY5" fmla="*/ 0 h 872538"/>
                      <a:gd name="connsiteX6" fmla="*/ 3606818 w 8845623"/>
                      <a:gd name="connsiteY6" fmla="*/ 0 h 872538"/>
                      <a:gd name="connsiteX7" fmla="*/ 4264877 w 8845623"/>
                      <a:gd name="connsiteY7" fmla="*/ 0 h 872538"/>
                      <a:gd name="connsiteX8" fmla="*/ 4922937 w 8845623"/>
                      <a:gd name="connsiteY8" fmla="*/ 0 h 872538"/>
                      <a:gd name="connsiteX9" fmla="*/ 5752091 w 8845623"/>
                      <a:gd name="connsiteY9" fmla="*/ 0 h 872538"/>
                      <a:gd name="connsiteX10" fmla="*/ 6239055 w 8845623"/>
                      <a:gd name="connsiteY10" fmla="*/ 0 h 872538"/>
                      <a:gd name="connsiteX11" fmla="*/ 6726019 w 8845623"/>
                      <a:gd name="connsiteY11" fmla="*/ 0 h 872538"/>
                      <a:gd name="connsiteX12" fmla="*/ 7298531 w 8845623"/>
                      <a:gd name="connsiteY12" fmla="*/ 0 h 872538"/>
                      <a:gd name="connsiteX13" fmla="*/ 8127685 w 8845623"/>
                      <a:gd name="connsiteY13" fmla="*/ 0 h 872538"/>
                      <a:gd name="connsiteX14" fmla="*/ 8700197 w 8845623"/>
                      <a:gd name="connsiteY14" fmla="*/ 0 h 872538"/>
                      <a:gd name="connsiteX15" fmla="*/ 8845623 w 8845623"/>
                      <a:gd name="connsiteY15" fmla="*/ 145426 h 872538"/>
                      <a:gd name="connsiteX16" fmla="*/ 8845623 w 8845623"/>
                      <a:gd name="connsiteY16" fmla="*/ 727112 h 872538"/>
                      <a:gd name="connsiteX17" fmla="*/ 8700197 w 8845623"/>
                      <a:gd name="connsiteY17" fmla="*/ 872538 h 872538"/>
                      <a:gd name="connsiteX18" fmla="*/ 8298781 w 8845623"/>
                      <a:gd name="connsiteY18" fmla="*/ 872538 h 872538"/>
                      <a:gd name="connsiteX19" fmla="*/ 7726269 w 8845623"/>
                      <a:gd name="connsiteY19" fmla="*/ 872538 h 872538"/>
                      <a:gd name="connsiteX20" fmla="*/ 7239305 w 8845623"/>
                      <a:gd name="connsiteY20" fmla="*/ 872538 h 872538"/>
                      <a:gd name="connsiteX21" fmla="*/ 6666794 w 8845623"/>
                      <a:gd name="connsiteY21" fmla="*/ 872538 h 872538"/>
                      <a:gd name="connsiteX22" fmla="*/ 6008734 w 8845623"/>
                      <a:gd name="connsiteY22" fmla="*/ 872538 h 872538"/>
                      <a:gd name="connsiteX23" fmla="*/ 5436223 w 8845623"/>
                      <a:gd name="connsiteY23" fmla="*/ 872538 h 872538"/>
                      <a:gd name="connsiteX24" fmla="*/ 4692616 w 8845623"/>
                      <a:gd name="connsiteY24" fmla="*/ 872538 h 872538"/>
                      <a:gd name="connsiteX25" fmla="*/ 4291200 w 8845623"/>
                      <a:gd name="connsiteY25" fmla="*/ 872538 h 872538"/>
                      <a:gd name="connsiteX26" fmla="*/ 3804236 w 8845623"/>
                      <a:gd name="connsiteY26" fmla="*/ 872538 h 872538"/>
                      <a:gd name="connsiteX27" fmla="*/ 2975081 w 8845623"/>
                      <a:gd name="connsiteY27" fmla="*/ 872538 h 872538"/>
                      <a:gd name="connsiteX28" fmla="*/ 2145926 w 8845623"/>
                      <a:gd name="connsiteY28" fmla="*/ 872538 h 872538"/>
                      <a:gd name="connsiteX29" fmla="*/ 1487867 w 8845623"/>
                      <a:gd name="connsiteY29" fmla="*/ 872538 h 872538"/>
                      <a:gd name="connsiteX30" fmla="*/ 145426 w 8845623"/>
                      <a:gd name="connsiteY30" fmla="*/ 872538 h 872538"/>
                      <a:gd name="connsiteX31" fmla="*/ 0 w 8845623"/>
                      <a:gd name="connsiteY31" fmla="*/ 727112 h 872538"/>
                      <a:gd name="connsiteX32" fmla="*/ 0 w 8845623"/>
                      <a:gd name="connsiteY32" fmla="*/ 145426 h 872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845623" h="872538" fill="none" extrusionOk="0">
                        <a:moveTo>
                          <a:pt x="0" y="145426"/>
                        </a:moveTo>
                        <a:cubicBezTo>
                          <a:pt x="5565" y="58372"/>
                          <a:pt x="66435" y="19444"/>
                          <a:pt x="145426" y="0"/>
                        </a:cubicBezTo>
                        <a:cubicBezTo>
                          <a:pt x="456231" y="-20134"/>
                          <a:pt x="653302" y="-22900"/>
                          <a:pt x="974581" y="0"/>
                        </a:cubicBezTo>
                        <a:cubicBezTo>
                          <a:pt x="1295860" y="22900"/>
                          <a:pt x="1541414" y="4830"/>
                          <a:pt x="1718188" y="0"/>
                        </a:cubicBezTo>
                        <a:cubicBezTo>
                          <a:pt x="1894962" y="-4830"/>
                          <a:pt x="2162545" y="-11346"/>
                          <a:pt x="2376247" y="0"/>
                        </a:cubicBezTo>
                        <a:cubicBezTo>
                          <a:pt x="2589949" y="11346"/>
                          <a:pt x="2634386" y="8853"/>
                          <a:pt x="2777663" y="0"/>
                        </a:cubicBezTo>
                        <a:cubicBezTo>
                          <a:pt x="2920940" y="-8853"/>
                          <a:pt x="3212300" y="-18591"/>
                          <a:pt x="3606818" y="0"/>
                        </a:cubicBezTo>
                        <a:cubicBezTo>
                          <a:pt x="4001337" y="18591"/>
                          <a:pt x="3990027" y="24919"/>
                          <a:pt x="4264877" y="0"/>
                        </a:cubicBezTo>
                        <a:cubicBezTo>
                          <a:pt x="4539727" y="-24919"/>
                          <a:pt x="4624287" y="-19128"/>
                          <a:pt x="4922937" y="0"/>
                        </a:cubicBezTo>
                        <a:cubicBezTo>
                          <a:pt x="5221587" y="19128"/>
                          <a:pt x="5550286" y="-3816"/>
                          <a:pt x="5752091" y="0"/>
                        </a:cubicBezTo>
                        <a:cubicBezTo>
                          <a:pt x="5953896" y="3816"/>
                          <a:pt x="6140292" y="14535"/>
                          <a:pt x="6239055" y="0"/>
                        </a:cubicBezTo>
                        <a:cubicBezTo>
                          <a:pt x="6337818" y="-14535"/>
                          <a:pt x="6570076" y="9415"/>
                          <a:pt x="6726019" y="0"/>
                        </a:cubicBezTo>
                        <a:cubicBezTo>
                          <a:pt x="6881962" y="-9415"/>
                          <a:pt x="7169614" y="-22447"/>
                          <a:pt x="7298531" y="0"/>
                        </a:cubicBezTo>
                        <a:cubicBezTo>
                          <a:pt x="7427448" y="22447"/>
                          <a:pt x="7932591" y="30367"/>
                          <a:pt x="8127685" y="0"/>
                        </a:cubicBezTo>
                        <a:cubicBezTo>
                          <a:pt x="8322779" y="-30367"/>
                          <a:pt x="8551638" y="-709"/>
                          <a:pt x="8700197" y="0"/>
                        </a:cubicBezTo>
                        <a:cubicBezTo>
                          <a:pt x="8778048" y="-1483"/>
                          <a:pt x="8839171" y="73174"/>
                          <a:pt x="8845623" y="145426"/>
                        </a:cubicBezTo>
                        <a:cubicBezTo>
                          <a:pt x="8847729" y="321998"/>
                          <a:pt x="8827262" y="595492"/>
                          <a:pt x="8845623" y="727112"/>
                        </a:cubicBezTo>
                        <a:cubicBezTo>
                          <a:pt x="8846319" y="805668"/>
                          <a:pt x="8775414" y="873413"/>
                          <a:pt x="8700197" y="872538"/>
                        </a:cubicBezTo>
                        <a:cubicBezTo>
                          <a:pt x="8592257" y="860478"/>
                          <a:pt x="8418411" y="873073"/>
                          <a:pt x="8298781" y="872538"/>
                        </a:cubicBezTo>
                        <a:cubicBezTo>
                          <a:pt x="8179151" y="872003"/>
                          <a:pt x="7987920" y="851889"/>
                          <a:pt x="7726269" y="872538"/>
                        </a:cubicBezTo>
                        <a:cubicBezTo>
                          <a:pt x="7464618" y="893187"/>
                          <a:pt x="7339228" y="868472"/>
                          <a:pt x="7239305" y="872538"/>
                        </a:cubicBezTo>
                        <a:cubicBezTo>
                          <a:pt x="7139382" y="876604"/>
                          <a:pt x="6809684" y="870977"/>
                          <a:pt x="6666794" y="872538"/>
                        </a:cubicBezTo>
                        <a:cubicBezTo>
                          <a:pt x="6523904" y="874099"/>
                          <a:pt x="6309183" y="866091"/>
                          <a:pt x="6008734" y="872538"/>
                        </a:cubicBezTo>
                        <a:cubicBezTo>
                          <a:pt x="5708285" y="878985"/>
                          <a:pt x="5610297" y="890222"/>
                          <a:pt x="5436223" y="872538"/>
                        </a:cubicBezTo>
                        <a:cubicBezTo>
                          <a:pt x="5262149" y="854854"/>
                          <a:pt x="4891668" y="863774"/>
                          <a:pt x="4692616" y="872538"/>
                        </a:cubicBezTo>
                        <a:cubicBezTo>
                          <a:pt x="4493564" y="881302"/>
                          <a:pt x="4432969" y="862065"/>
                          <a:pt x="4291200" y="872538"/>
                        </a:cubicBezTo>
                        <a:cubicBezTo>
                          <a:pt x="4149431" y="883011"/>
                          <a:pt x="4016494" y="867387"/>
                          <a:pt x="3804236" y="872538"/>
                        </a:cubicBezTo>
                        <a:cubicBezTo>
                          <a:pt x="3591978" y="877689"/>
                          <a:pt x="3245741" y="899035"/>
                          <a:pt x="2975081" y="872538"/>
                        </a:cubicBezTo>
                        <a:cubicBezTo>
                          <a:pt x="2704421" y="846041"/>
                          <a:pt x="2318532" y="893844"/>
                          <a:pt x="2145926" y="872538"/>
                        </a:cubicBezTo>
                        <a:cubicBezTo>
                          <a:pt x="1973321" y="851232"/>
                          <a:pt x="1630858" y="877115"/>
                          <a:pt x="1487867" y="872538"/>
                        </a:cubicBezTo>
                        <a:cubicBezTo>
                          <a:pt x="1344876" y="867961"/>
                          <a:pt x="735872" y="809694"/>
                          <a:pt x="145426" y="872538"/>
                        </a:cubicBezTo>
                        <a:cubicBezTo>
                          <a:pt x="60515" y="875243"/>
                          <a:pt x="3905" y="813654"/>
                          <a:pt x="0" y="727112"/>
                        </a:cubicBezTo>
                        <a:cubicBezTo>
                          <a:pt x="-9505" y="443311"/>
                          <a:pt x="14154" y="287528"/>
                          <a:pt x="0" y="145426"/>
                        </a:cubicBezTo>
                        <a:close/>
                      </a:path>
                      <a:path w="8845623" h="872538" stroke="0" extrusionOk="0">
                        <a:moveTo>
                          <a:pt x="0" y="145426"/>
                        </a:moveTo>
                        <a:cubicBezTo>
                          <a:pt x="5509" y="48241"/>
                          <a:pt x="68124" y="18281"/>
                          <a:pt x="145426" y="0"/>
                        </a:cubicBezTo>
                        <a:cubicBezTo>
                          <a:pt x="345536" y="-10512"/>
                          <a:pt x="371057" y="-7518"/>
                          <a:pt x="546842" y="0"/>
                        </a:cubicBezTo>
                        <a:cubicBezTo>
                          <a:pt x="722627" y="7518"/>
                          <a:pt x="1177120" y="26768"/>
                          <a:pt x="1375997" y="0"/>
                        </a:cubicBezTo>
                        <a:cubicBezTo>
                          <a:pt x="1574875" y="-26768"/>
                          <a:pt x="1882939" y="5313"/>
                          <a:pt x="2034056" y="0"/>
                        </a:cubicBezTo>
                        <a:cubicBezTo>
                          <a:pt x="2185173" y="-5313"/>
                          <a:pt x="2403319" y="-2232"/>
                          <a:pt x="2606568" y="0"/>
                        </a:cubicBezTo>
                        <a:cubicBezTo>
                          <a:pt x="2809817" y="2232"/>
                          <a:pt x="2857259" y="-5604"/>
                          <a:pt x="3007984" y="0"/>
                        </a:cubicBezTo>
                        <a:cubicBezTo>
                          <a:pt x="3158709" y="5604"/>
                          <a:pt x="3485530" y="-18498"/>
                          <a:pt x="3837139" y="0"/>
                        </a:cubicBezTo>
                        <a:cubicBezTo>
                          <a:pt x="4188748" y="18498"/>
                          <a:pt x="4342220" y="-3224"/>
                          <a:pt x="4666293" y="0"/>
                        </a:cubicBezTo>
                        <a:cubicBezTo>
                          <a:pt x="4990366" y="3224"/>
                          <a:pt x="4933806" y="-6690"/>
                          <a:pt x="5153257" y="0"/>
                        </a:cubicBezTo>
                        <a:cubicBezTo>
                          <a:pt x="5372708" y="6690"/>
                          <a:pt x="5404218" y="4830"/>
                          <a:pt x="5640221" y="0"/>
                        </a:cubicBezTo>
                        <a:cubicBezTo>
                          <a:pt x="5876224" y="-4830"/>
                          <a:pt x="6132413" y="-23204"/>
                          <a:pt x="6383828" y="0"/>
                        </a:cubicBezTo>
                        <a:cubicBezTo>
                          <a:pt x="6635243" y="23204"/>
                          <a:pt x="6845045" y="33162"/>
                          <a:pt x="7212983" y="0"/>
                        </a:cubicBezTo>
                        <a:cubicBezTo>
                          <a:pt x="7580922" y="-33162"/>
                          <a:pt x="7660938" y="19771"/>
                          <a:pt x="7785495" y="0"/>
                        </a:cubicBezTo>
                        <a:cubicBezTo>
                          <a:pt x="7910052" y="-19771"/>
                          <a:pt x="8370158" y="-28751"/>
                          <a:pt x="8700197" y="0"/>
                        </a:cubicBezTo>
                        <a:cubicBezTo>
                          <a:pt x="8779031" y="-2310"/>
                          <a:pt x="8857717" y="70555"/>
                          <a:pt x="8845623" y="145426"/>
                        </a:cubicBezTo>
                        <a:cubicBezTo>
                          <a:pt x="8866814" y="318786"/>
                          <a:pt x="8869035" y="528876"/>
                          <a:pt x="8845623" y="727112"/>
                        </a:cubicBezTo>
                        <a:cubicBezTo>
                          <a:pt x="8842618" y="787781"/>
                          <a:pt x="8782240" y="884740"/>
                          <a:pt x="8700197" y="872538"/>
                        </a:cubicBezTo>
                        <a:cubicBezTo>
                          <a:pt x="8571944" y="889367"/>
                          <a:pt x="8313515" y="884980"/>
                          <a:pt x="8213233" y="872538"/>
                        </a:cubicBezTo>
                        <a:cubicBezTo>
                          <a:pt x="8112951" y="860096"/>
                          <a:pt x="7968374" y="859845"/>
                          <a:pt x="7811817" y="872538"/>
                        </a:cubicBezTo>
                        <a:cubicBezTo>
                          <a:pt x="7655260" y="885231"/>
                          <a:pt x="7552407" y="875149"/>
                          <a:pt x="7324853" y="872538"/>
                        </a:cubicBezTo>
                        <a:cubicBezTo>
                          <a:pt x="7097299" y="869927"/>
                          <a:pt x="7098587" y="853483"/>
                          <a:pt x="6923437" y="872538"/>
                        </a:cubicBezTo>
                        <a:cubicBezTo>
                          <a:pt x="6748287" y="891593"/>
                          <a:pt x="6305383" y="878408"/>
                          <a:pt x="6094282" y="872538"/>
                        </a:cubicBezTo>
                        <a:cubicBezTo>
                          <a:pt x="5883182" y="866668"/>
                          <a:pt x="5719449" y="862248"/>
                          <a:pt x="5607318" y="872538"/>
                        </a:cubicBezTo>
                        <a:cubicBezTo>
                          <a:pt x="5495187" y="882828"/>
                          <a:pt x="5318998" y="883494"/>
                          <a:pt x="5205902" y="872538"/>
                        </a:cubicBezTo>
                        <a:cubicBezTo>
                          <a:pt x="5092806" y="861582"/>
                          <a:pt x="4726050" y="841143"/>
                          <a:pt x="4376747" y="872538"/>
                        </a:cubicBezTo>
                        <a:cubicBezTo>
                          <a:pt x="4027445" y="903933"/>
                          <a:pt x="4087815" y="893494"/>
                          <a:pt x="3804236" y="872538"/>
                        </a:cubicBezTo>
                        <a:cubicBezTo>
                          <a:pt x="3520657" y="851582"/>
                          <a:pt x="3286635" y="837884"/>
                          <a:pt x="2975081" y="872538"/>
                        </a:cubicBezTo>
                        <a:cubicBezTo>
                          <a:pt x="2663527" y="907192"/>
                          <a:pt x="2523653" y="896278"/>
                          <a:pt x="2402569" y="872538"/>
                        </a:cubicBezTo>
                        <a:cubicBezTo>
                          <a:pt x="2281485" y="848798"/>
                          <a:pt x="2165072" y="861329"/>
                          <a:pt x="2001153" y="872538"/>
                        </a:cubicBezTo>
                        <a:cubicBezTo>
                          <a:pt x="1837234" y="883747"/>
                          <a:pt x="1617364" y="876869"/>
                          <a:pt x="1257546" y="872538"/>
                        </a:cubicBezTo>
                        <a:cubicBezTo>
                          <a:pt x="897728" y="868207"/>
                          <a:pt x="634992" y="864656"/>
                          <a:pt x="145426" y="872538"/>
                        </a:cubicBezTo>
                        <a:cubicBezTo>
                          <a:pt x="55932" y="887248"/>
                          <a:pt x="13322" y="808825"/>
                          <a:pt x="0" y="727112"/>
                        </a:cubicBezTo>
                        <a:cubicBezTo>
                          <a:pt x="1353" y="535657"/>
                          <a:pt x="12008" y="307300"/>
                          <a:pt x="0" y="14542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This code means: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 "Repeat 'BODY CODE  TO REPEAT' from 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= 1 to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= the number value in the variable '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numberOfFiles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'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566835-AF9C-9184-9912-7DC5329B7D9B}"/>
              </a:ext>
            </a:extLst>
          </p:cNvPr>
          <p:cNvSpPr/>
          <p:nvPr/>
        </p:nvSpPr>
        <p:spPr>
          <a:xfrm>
            <a:off x="4067298" y="2681843"/>
            <a:ext cx="573974" cy="504701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A4A90-35E4-BB37-2B04-CE18F594042F}"/>
              </a:ext>
            </a:extLst>
          </p:cNvPr>
          <p:cNvSpPr/>
          <p:nvPr/>
        </p:nvSpPr>
        <p:spPr>
          <a:xfrm>
            <a:off x="3978233" y="3275609"/>
            <a:ext cx="1197428" cy="40574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1406B-34C6-3F71-D380-C2F05CA190B8}"/>
              </a:ext>
            </a:extLst>
          </p:cNvPr>
          <p:cNvSpPr txBox="1"/>
          <p:nvPr/>
        </p:nvSpPr>
        <p:spPr>
          <a:xfrm>
            <a:off x="3510134" y="6354342"/>
            <a:ext cx="664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Another option: for </a:t>
            </a:r>
            <a:r>
              <a:rPr lang="en-US" sz="2400" dirty="0" err="1">
                <a:latin typeface="Univers Condensed Light"/>
              </a:rPr>
              <a:t>i</a:t>
            </a:r>
            <a:r>
              <a:rPr lang="en-US" sz="2400" dirty="0">
                <a:latin typeface="Univers Condensed Light"/>
              </a:rPr>
              <a:t> to </a:t>
            </a:r>
            <a:r>
              <a:rPr lang="en-US" sz="2400" i="1" dirty="0">
                <a:latin typeface="Univers Condensed Light"/>
              </a:rPr>
              <a:t>variable </a:t>
            </a:r>
            <a:r>
              <a:rPr lang="en-US" sz="2400" dirty="0">
                <a:latin typeface="Univers Condensed Light"/>
              </a:rPr>
              <a:t>(starts from </a:t>
            </a:r>
            <a:r>
              <a:rPr lang="en-US" sz="2400" dirty="0" err="1">
                <a:latin typeface="Univers Condensed Light"/>
              </a:rPr>
              <a:t>i</a:t>
            </a:r>
            <a:r>
              <a:rPr lang="en-US" sz="2400" dirty="0">
                <a:latin typeface="Univers Condensed Light"/>
              </a:rPr>
              <a:t> = 1)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p8/17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try running a loop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0EBD8C-0EA6-2ACF-0929-D325A183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6" r="13141" b="-331"/>
          <a:stretch/>
        </p:blipFill>
        <p:spPr>
          <a:xfrm>
            <a:off x="3220191" y="1160589"/>
            <a:ext cx="8046359" cy="518695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50B64A-5175-26C1-4067-D5D47CDE7760}"/>
              </a:ext>
            </a:extLst>
          </p:cNvPr>
          <p:cNvSpPr/>
          <p:nvPr/>
        </p:nvSpPr>
        <p:spPr>
          <a:xfrm>
            <a:off x="1683458" y="1344374"/>
            <a:ext cx="1265210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265210"/>
                      <a:gd name="connsiteY0" fmla="*/ 95944 h 575655"/>
                      <a:gd name="connsiteX1" fmla="*/ 95944 w 1265210"/>
                      <a:gd name="connsiteY1" fmla="*/ 0 h 575655"/>
                      <a:gd name="connsiteX2" fmla="*/ 621872 w 1265210"/>
                      <a:gd name="connsiteY2" fmla="*/ 0 h 575655"/>
                      <a:gd name="connsiteX3" fmla="*/ 1169266 w 1265210"/>
                      <a:gd name="connsiteY3" fmla="*/ 0 h 575655"/>
                      <a:gd name="connsiteX4" fmla="*/ 1265210 w 1265210"/>
                      <a:gd name="connsiteY4" fmla="*/ 95944 h 575655"/>
                      <a:gd name="connsiteX5" fmla="*/ 1265210 w 1265210"/>
                      <a:gd name="connsiteY5" fmla="*/ 479711 h 575655"/>
                      <a:gd name="connsiteX6" fmla="*/ 1169266 w 1265210"/>
                      <a:gd name="connsiteY6" fmla="*/ 575655 h 575655"/>
                      <a:gd name="connsiteX7" fmla="*/ 654071 w 1265210"/>
                      <a:gd name="connsiteY7" fmla="*/ 575655 h 575655"/>
                      <a:gd name="connsiteX8" fmla="*/ 95944 w 1265210"/>
                      <a:gd name="connsiteY8" fmla="*/ 575655 h 575655"/>
                      <a:gd name="connsiteX9" fmla="*/ 0 w 1265210"/>
                      <a:gd name="connsiteY9" fmla="*/ 479711 h 575655"/>
                      <a:gd name="connsiteX10" fmla="*/ 0 w 1265210"/>
                      <a:gd name="connsiteY10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5210" h="575655" fill="none" extrusionOk="0">
                        <a:moveTo>
                          <a:pt x="0" y="95944"/>
                        </a:moveTo>
                        <a:cubicBezTo>
                          <a:pt x="6668" y="54345"/>
                          <a:pt x="40592" y="1321"/>
                          <a:pt x="95944" y="0"/>
                        </a:cubicBezTo>
                        <a:cubicBezTo>
                          <a:pt x="343040" y="-2815"/>
                          <a:pt x="468444" y="8653"/>
                          <a:pt x="621872" y="0"/>
                        </a:cubicBezTo>
                        <a:cubicBezTo>
                          <a:pt x="775300" y="-8653"/>
                          <a:pt x="1015353" y="-26020"/>
                          <a:pt x="1169266" y="0"/>
                        </a:cubicBezTo>
                        <a:cubicBezTo>
                          <a:pt x="1220698" y="-10175"/>
                          <a:pt x="1266902" y="54916"/>
                          <a:pt x="1265210" y="95944"/>
                        </a:cubicBezTo>
                        <a:cubicBezTo>
                          <a:pt x="1269858" y="223164"/>
                          <a:pt x="1274449" y="360840"/>
                          <a:pt x="1265210" y="479711"/>
                        </a:cubicBezTo>
                        <a:cubicBezTo>
                          <a:pt x="1269940" y="538756"/>
                          <a:pt x="1232667" y="577460"/>
                          <a:pt x="1169266" y="575655"/>
                        </a:cubicBezTo>
                        <a:cubicBezTo>
                          <a:pt x="1023713" y="597546"/>
                          <a:pt x="760175" y="597725"/>
                          <a:pt x="654071" y="575655"/>
                        </a:cubicBezTo>
                        <a:cubicBezTo>
                          <a:pt x="547968" y="553585"/>
                          <a:pt x="372351" y="558399"/>
                          <a:pt x="95944" y="575655"/>
                        </a:cubicBezTo>
                        <a:cubicBezTo>
                          <a:pt x="50688" y="578447"/>
                          <a:pt x="-3915" y="530837"/>
                          <a:pt x="0" y="479711"/>
                        </a:cubicBezTo>
                        <a:cubicBezTo>
                          <a:pt x="-4946" y="292396"/>
                          <a:pt x="2296" y="235611"/>
                          <a:pt x="0" y="95944"/>
                        </a:cubicBezTo>
                        <a:close/>
                      </a:path>
                      <a:path w="1265210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23284" y="18126"/>
                          <a:pt x="478434" y="11735"/>
                          <a:pt x="600405" y="0"/>
                        </a:cubicBezTo>
                        <a:cubicBezTo>
                          <a:pt x="722376" y="-11735"/>
                          <a:pt x="1019311" y="-9639"/>
                          <a:pt x="1169266" y="0"/>
                        </a:cubicBezTo>
                        <a:cubicBezTo>
                          <a:pt x="1224356" y="2083"/>
                          <a:pt x="1266305" y="36763"/>
                          <a:pt x="1265210" y="95944"/>
                        </a:cubicBezTo>
                        <a:cubicBezTo>
                          <a:pt x="1282648" y="266912"/>
                          <a:pt x="1275734" y="377820"/>
                          <a:pt x="1265210" y="479711"/>
                        </a:cubicBezTo>
                        <a:cubicBezTo>
                          <a:pt x="1263849" y="521551"/>
                          <a:pt x="1224539" y="579191"/>
                          <a:pt x="1169266" y="575655"/>
                        </a:cubicBezTo>
                        <a:cubicBezTo>
                          <a:pt x="992260" y="565272"/>
                          <a:pt x="867037" y="551084"/>
                          <a:pt x="654071" y="575655"/>
                        </a:cubicBezTo>
                        <a:cubicBezTo>
                          <a:pt x="441105" y="600226"/>
                          <a:pt x="288528" y="596514"/>
                          <a:pt x="95944" y="575655"/>
                        </a:cubicBezTo>
                        <a:cubicBezTo>
                          <a:pt x="54776" y="576346"/>
                          <a:pt x="3398" y="534793"/>
                          <a:pt x="0" y="479711"/>
                        </a:cubicBezTo>
                        <a:cubicBezTo>
                          <a:pt x="16298" y="372792"/>
                          <a:pt x="8654" y="250275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Readme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06E6FC-F5A4-8967-C2ED-703D3DBF7A8D}"/>
              </a:ext>
            </a:extLst>
          </p:cNvPr>
          <p:cNvSpPr/>
          <p:nvPr/>
        </p:nvSpPr>
        <p:spPr>
          <a:xfrm>
            <a:off x="159457" y="2264711"/>
            <a:ext cx="2937651" cy="615239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937651"/>
                      <a:gd name="connsiteY0" fmla="*/ 102542 h 615239"/>
                      <a:gd name="connsiteX1" fmla="*/ 102542 w 2937651"/>
                      <a:gd name="connsiteY1" fmla="*/ 0 h 615239"/>
                      <a:gd name="connsiteX2" fmla="*/ 731032 w 2937651"/>
                      <a:gd name="connsiteY2" fmla="*/ 0 h 615239"/>
                      <a:gd name="connsiteX3" fmla="*/ 1332197 w 2937651"/>
                      <a:gd name="connsiteY3" fmla="*/ 0 h 615239"/>
                      <a:gd name="connsiteX4" fmla="*/ 1960688 w 2937651"/>
                      <a:gd name="connsiteY4" fmla="*/ 0 h 615239"/>
                      <a:gd name="connsiteX5" fmla="*/ 2835109 w 2937651"/>
                      <a:gd name="connsiteY5" fmla="*/ 0 h 615239"/>
                      <a:gd name="connsiteX6" fmla="*/ 2937651 w 2937651"/>
                      <a:gd name="connsiteY6" fmla="*/ 102542 h 615239"/>
                      <a:gd name="connsiteX7" fmla="*/ 2937651 w 2937651"/>
                      <a:gd name="connsiteY7" fmla="*/ 512697 h 615239"/>
                      <a:gd name="connsiteX8" fmla="*/ 2835109 w 2937651"/>
                      <a:gd name="connsiteY8" fmla="*/ 615239 h 615239"/>
                      <a:gd name="connsiteX9" fmla="*/ 2179293 w 2937651"/>
                      <a:gd name="connsiteY9" fmla="*/ 615239 h 615239"/>
                      <a:gd name="connsiteX10" fmla="*/ 1523477 w 2937651"/>
                      <a:gd name="connsiteY10" fmla="*/ 615239 h 615239"/>
                      <a:gd name="connsiteX11" fmla="*/ 922312 w 2937651"/>
                      <a:gd name="connsiteY11" fmla="*/ 615239 h 615239"/>
                      <a:gd name="connsiteX12" fmla="*/ 102542 w 2937651"/>
                      <a:gd name="connsiteY12" fmla="*/ 615239 h 615239"/>
                      <a:gd name="connsiteX13" fmla="*/ 0 w 2937651"/>
                      <a:gd name="connsiteY13" fmla="*/ 512697 h 615239"/>
                      <a:gd name="connsiteX14" fmla="*/ 0 w 2937651"/>
                      <a:gd name="connsiteY14" fmla="*/ 102542 h 61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37651" h="615239" fill="none" extrusionOk="0">
                        <a:moveTo>
                          <a:pt x="0" y="102542"/>
                        </a:moveTo>
                        <a:cubicBezTo>
                          <a:pt x="-446" y="42997"/>
                          <a:pt x="46819" y="6427"/>
                          <a:pt x="102542" y="0"/>
                        </a:cubicBezTo>
                        <a:cubicBezTo>
                          <a:pt x="297096" y="-28880"/>
                          <a:pt x="588414" y="7445"/>
                          <a:pt x="731032" y="0"/>
                        </a:cubicBezTo>
                        <a:cubicBezTo>
                          <a:pt x="873650" y="-7445"/>
                          <a:pt x="1048579" y="-9266"/>
                          <a:pt x="1332197" y="0"/>
                        </a:cubicBezTo>
                        <a:cubicBezTo>
                          <a:pt x="1615815" y="9266"/>
                          <a:pt x="1763752" y="28149"/>
                          <a:pt x="1960688" y="0"/>
                        </a:cubicBezTo>
                        <a:cubicBezTo>
                          <a:pt x="2157624" y="-28149"/>
                          <a:pt x="2527729" y="-9127"/>
                          <a:pt x="2835109" y="0"/>
                        </a:cubicBezTo>
                        <a:cubicBezTo>
                          <a:pt x="2903057" y="7379"/>
                          <a:pt x="2942463" y="49892"/>
                          <a:pt x="2937651" y="102542"/>
                        </a:cubicBezTo>
                        <a:cubicBezTo>
                          <a:pt x="2935404" y="198475"/>
                          <a:pt x="2941595" y="336094"/>
                          <a:pt x="2937651" y="512697"/>
                        </a:cubicBezTo>
                        <a:cubicBezTo>
                          <a:pt x="2935758" y="569945"/>
                          <a:pt x="2894101" y="613756"/>
                          <a:pt x="2835109" y="615239"/>
                        </a:cubicBezTo>
                        <a:cubicBezTo>
                          <a:pt x="2577088" y="590650"/>
                          <a:pt x="2311881" y="626047"/>
                          <a:pt x="2179293" y="615239"/>
                        </a:cubicBezTo>
                        <a:cubicBezTo>
                          <a:pt x="2046705" y="604431"/>
                          <a:pt x="1689861" y="602047"/>
                          <a:pt x="1523477" y="615239"/>
                        </a:cubicBezTo>
                        <a:cubicBezTo>
                          <a:pt x="1357093" y="628431"/>
                          <a:pt x="1093046" y="634240"/>
                          <a:pt x="922312" y="615239"/>
                        </a:cubicBezTo>
                        <a:cubicBezTo>
                          <a:pt x="751579" y="596238"/>
                          <a:pt x="411799" y="645974"/>
                          <a:pt x="102542" y="615239"/>
                        </a:cubicBezTo>
                        <a:cubicBezTo>
                          <a:pt x="48511" y="616815"/>
                          <a:pt x="8287" y="562341"/>
                          <a:pt x="0" y="512697"/>
                        </a:cubicBezTo>
                        <a:cubicBezTo>
                          <a:pt x="-7635" y="380214"/>
                          <a:pt x="-18549" y="227590"/>
                          <a:pt x="0" y="102542"/>
                        </a:cubicBezTo>
                        <a:close/>
                      </a:path>
                      <a:path w="2937651" h="615239" stroke="0" extrusionOk="0">
                        <a:moveTo>
                          <a:pt x="0" y="102542"/>
                        </a:moveTo>
                        <a:cubicBezTo>
                          <a:pt x="1059" y="42668"/>
                          <a:pt x="47035" y="6819"/>
                          <a:pt x="102542" y="0"/>
                        </a:cubicBezTo>
                        <a:cubicBezTo>
                          <a:pt x="345134" y="-8324"/>
                          <a:pt x="522189" y="-23598"/>
                          <a:pt x="703707" y="0"/>
                        </a:cubicBezTo>
                        <a:cubicBezTo>
                          <a:pt x="885225" y="23598"/>
                          <a:pt x="1152591" y="30704"/>
                          <a:pt x="1441500" y="0"/>
                        </a:cubicBezTo>
                        <a:cubicBezTo>
                          <a:pt x="1730409" y="-30704"/>
                          <a:pt x="1905456" y="7452"/>
                          <a:pt x="2124642" y="0"/>
                        </a:cubicBezTo>
                        <a:cubicBezTo>
                          <a:pt x="2343828" y="-7452"/>
                          <a:pt x="2598122" y="15557"/>
                          <a:pt x="2835109" y="0"/>
                        </a:cubicBezTo>
                        <a:cubicBezTo>
                          <a:pt x="2895165" y="2587"/>
                          <a:pt x="2930406" y="48943"/>
                          <a:pt x="2937651" y="102542"/>
                        </a:cubicBezTo>
                        <a:cubicBezTo>
                          <a:pt x="2929067" y="219331"/>
                          <a:pt x="2933038" y="389627"/>
                          <a:pt x="2937651" y="512697"/>
                        </a:cubicBezTo>
                        <a:cubicBezTo>
                          <a:pt x="2936964" y="570541"/>
                          <a:pt x="2887438" y="613893"/>
                          <a:pt x="2835109" y="615239"/>
                        </a:cubicBezTo>
                        <a:cubicBezTo>
                          <a:pt x="2707437" y="627260"/>
                          <a:pt x="2416920" y="600973"/>
                          <a:pt x="2233944" y="615239"/>
                        </a:cubicBezTo>
                        <a:cubicBezTo>
                          <a:pt x="2050968" y="629505"/>
                          <a:pt x="1853633" y="635706"/>
                          <a:pt x="1496151" y="615239"/>
                        </a:cubicBezTo>
                        <a:cubicBezTo>
                          <a:pt x="1138669" y="594772"/>
                          <a:pt x="1144285" y="586562"/>
                          <a:pt x="840335" y="615239"/>
                        </a:cubicBezTo>
                        <a:cubicBezTo>
                          <a:pt x="536385" y="643916"/>
                          <a:pt x="453182" y="628977"/>
                          <a:pt x="102542" y="615239"/>
                        </a:cubicBezTo>
                        <a:cubicBezTo>
                          <a:pt x="40599" y="606966"/>
                          <a:pt x="12116" y="574785"/>
                          <a:pt x="0" y="512697"/>
                        </a:cubicBezTo>
                        <a:cubicBezTo>
                          <a:pt x="-10704" y="359347"/>
                          <a:pt x="7413" y="201478"/>
                          <a:pt x="0" y="1025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Extract sounds based on tier 1 (by Word segmentation)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F32FCC-5277-18CC-B0F8-E3F24FB3C815}"/>
              </a:ext>
            </a:extLst>
          </p:cNvPr>
          <p:cNvSpPr/>
          <p:nvPr/>
        </p:nvSpPr>
        <p:spPr>
          <a:xfrm>
            <a:off x="179249" y="3066296"/>
            <a:ext cx="2898067" cy="447006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898067"/>
                      <a:gd name="connsiteY0" fmla="*/ 74502 h 447006"/>
                      <a:gd name="connsiteX1" fmla="*/ 74502 w 2898067"/>
                      <a:gd name="connsiteY1" fmla="*/ 0 h 447006"/>
                      <a:gd name="connsiteX2" fmla="*/ 706786 w 2898067"/>
                      <a:gd name="connsiteY2" fmla="*/ 0 h 447006"/>
                      <a:gd name="connsiteX3" fmla="*/ 1311580 w 2898067"/>
                      <a:gd name="connsiteY3" fmla="*/ 0 h 447006"/>
                      <a:gd name="connsiteX4" fmla="*/ 1943865 w 2898067"/>
                      <a:gd name="connsiteY4" fmla="*/ 0 h 447006"/>
                      <a:gd name="connsiteX5" fmla="*/ 2823565 w 2898067"/>
                      <a:gd name="connsiteY5" fmla="*/ 0 h 447006"/>
                      <a:gd name="connsiteX6" fmla="*/ 2898067 w 2898067"/>
                      <a:gd name="connsiteY6" fmla="*/ 74502 h 447006"/>
                      <a:gd name="connsiteX7" fmla="*/ 2898067 w 2898067"/>
                      <a:gd name="connsiteY7" fmla="*/ 372504 h 447006"/>
                      <a:gd name="connsiteX8" fmla="*/ 2823565 w 2898067"/>
                      <a:gd name="connsiteY8" fmla="*/ 447006 h 447006"/>
                      <a:gd name="connsiteX9" fmla="*/ 2163790 w 2898067"/>
                      <a:gd name="connsiteY9" fmla="*/ 447006 h 447006"/>
                      <a:gd name="connsiteX10" fmla="*/ 1504015 w 2898067"/>
                      <a:gd name="connsiteY10" fmla="*/ 447006 h 447006"/>
                      <a:gd name="connsiteX11" fmla="*/ 899221 w 2898067"/>
                      <a:gd name="connsiteY11" fmla="*/ 447006 h 447006"/>
                      <a:gd name="connsiteX12" fmla="*/ 74502 w 2898067"/>
                      <a:gd name="connsiteY12" fmla="*/ 447006 h 447006"/>
                      <a:gd name="connsiteX13" fmla="*/ 0 w 2898067"/>
                      <a:gd name="connsiteY13" fmla="*/ 372504 h 447006"/>
                      <a:gd name="connsiteX14" fmla="*/ 0 w 2898067"/>
                      <a:gd name="connsiteY14" fmla="*/ 74502 h 447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98067" h="447006" fill="none" extrusionOk="0">
                        <a:moveTo>
                          <a:pt x="0" y="74502"/>
                        </a:moveTo>
                        <a:cubicBezTo>
                          <a:pt x="-462" y="30333"/>
                          <a:pt x="34564" y="8540"/>
                          <a:pt x="74502" y="0"/>
                        </a:cubicBezTo>
                        <a:cubicBezTo>
                          <a:pt x="210546" y="14566"/>
                          <a:pt x="473077" y="-27609"/>
                          <a:pt x="706786" y="0"/>
                        </a:cubicBezTo>
                        <a:cubicBezTo>
                          <a:pt x="940495" y="27609"/>
                          <a:pt x="1159019" y="-27451"/>
                          <a:pt x="1311580" y="0"/>
                        </a:cubicBezTo>
                        <a:cubicBezTo>
                          <a:pt x="1464141" y="27451"/>
                          <a:pt x="1690876" y="-18902"/>
                          <a:pt x="1943865" y="0"/>
                        </a:cubicBezTo>
                        <a:cubicBezTo>
                          <a:pt x="2196854" y="18902"/>
                          <a:pt x="2493839" y="31545"/>
                          <a:pt x="2823565" y="0"/>
                        </a:cubicBezTo>
                        <a:cubicBezTo>
                          <a:pt x="2868703" y="2603"/>
                          <a:pt x="2901873" y="36505"/>
                          <a:pt x="2898067" y="74502"/>
                        </a:cubicBezTo>
                        <a:cubicBezTo>
                          <a:pt x="2889769" y="196924"/>
                          <a:pt x="2898468" y="233350"/>
                          <a:pt x="2898067" y="372504"/>
                        </a:cubicBezTo>
                        <a:cubicBezTo>
                          <a:pt x="2891070" y="415925"/>
                          <a:pt x="2871659" y="442639"/>
                          <a:pt x="2823565" y="447006"/>
                        </a:cubicBezTo>
                        <a:cubicBezTo>
                          <a:pt x="2532371" y="419861"/>
                          <a:pt x="2362411" y="465219"/>
                          <a:pt x="2163790" y="447006"/>
                        </a:cubicBezTo>
                        <a:cubicBezTo>
                          <a:pt x="1965169" y="428793"/>
                          <a:pt x="1787388" y="460752"/>
                          <a:pt x="1504015" y="447006"/>
                        </a:cubicBezTo>
                        <a:cubicBezTo>
                          <a:pt x="1220643" y="433260"/>
                          <a:pt x="1086847" y="436079"/>
                          <a:pt x="899221" y="447006"/>
                        </a:cubicBezTo>
                        <a:cubicBezTo>
                          <a:pt x="711595" y="457933"/>
                          <a:pt x="285501" y="438661"/>
                          <a:pt x="74502" y="447006"/>
                        </a:cubicBezTo>
                        <a:cubicBezTo>
                          <a:pt x="37474" y="449500"/>
                          <a:pt x="2161" y="411827"/>
                          <a:pt x="0" y="372504"/>
                        </a:cubicBezTo>
                        <a:cubicBezTo>
                          <a:pt x="8500" y="310004"/>
                          <a:pt x="-11110" y="135474"/>
                          <a:pt x="0" y="74502"/>
                        </a:cubicBezTo>
                        <a:close/>
                      </a:path>
                      <a:path w="2898067" h="447006" stroke="0" extrusionOk="0">
                        <a:moveTo>
                          <a:pt x="0" y="74502"/>
                        </a:moveTo>
                        <a:cubicBezTo>
                          <a:pt x="2103" y="26917"/>
                          <a:pt x="34645" y="7814"/>
                          <a:pt x="74502" y="0"/>
                        </a:cubicBezTo>
                        <a:cubicBezTo>
                          <a:pt x="355391" y="272"/>
                          <a:pt x="451912" y="-28861"/>
                          <a:pt x="679296" y="0"/>
                        </a:cubicBezTo>
                        <a:cubicBezTo>
                          <a:pt x="906680" y="28861"/>
                          <a:pt x="1160049" y="10379"/>
                          <a:pt x="1421543" y="0"/>
                        </a:cubicBezTo>
                        <a:cubicBezTo>
                          <a:pt x="1683037" y="-10379"/>
                          <a:pt x="1964899" y="-31664"/>
                          <a:pt x="2108809" y="0"/>
                        </a:cubicBezTo>
                        <a:cubicBezTo>
                          <a:pt x="2252719" y="31664"/>
                          <a:pt x="2485743" y="-7100"/>
                          <a:pt x="2823565" y="0"/>
                        </a:cubicBezTo>
                        <a:cubicBezTo>
                          <a:pt x="2866916" y="1666"/>
                          <a:pt x="2888982" y="37159"/>
                          <a:pt x="2898067" y="74502"/>
                        </a:cubicBezTo>
                        <a:cubicBezTo>
                          <a:pt x="2895841" y="189158"/>
                          <a:pt x="2888104" y="309724"/>
                          <a:pt x="2898067" y="372504"/>
                        </a:cubicBezTo>
                        <a:cubicBezTo>
                          <a:pt x="2896578" y="416276"/>
                          <a:pt x="2863143" y="446516"/>
                          <a:pt x="2823565" y="447006"/>
                        </a:cubicBezTo>
                        <a:cubicBezTo>
                          <a:pt x="2612294" y="444994"/>
                          <a:pt x="2483456" y="436075"/>
                          <a:pt x="2218771" y="447006"/>
                        </a:cubicBezTo>
                        <a:cubicBezTo>
                          <a:pt x="1954086" y="457937"/>
                          <a:pt x="1815856" y="410293"/>
                          <a:pt x="1476524" y="447006"/>
                        </a:cubicBezTo>
                        <a:cubicBezTo>
                          <a:pt x="1137192" y="483719"/>
                          <a:pt x="995232" y="470042"/>
                          <a:pt x="816749" y="447006"/>
                        </a:cubicBezTo>
                        <a:cubicBezTo>
                          <a:pt x="638266" y="423970"/>
                          <a:pt x="423101" y="444363"/>
                          <a:pt x="74502" y="447006"/>
                        </a:cubicBezTo>
                        <a:cubicBezTo>
                          <a:pt x="29444" y="440912"/>
                          <a:pt x="8492" y="417474"/>
                          <a:pt x="0" y="372504"/>
                        </a:cubicBezTo>
                        <a:cubicBezTo>
                          <a:pt x="13781" y="287146"/>
                          <a:pt x="-10736" y="190247"/>
                          <a:pt x="0" y="7450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Univers Condensed Light"/>
              </a:rPr>
              <a:t>Get unique IDs of 1st and 10th words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C1C32-2634-43C3-9345-D084ACAF32B3}"/>
              </a:ext>
            </a:extLst>
          </p:cNvPr>
          <p:cNvSpPr/>
          <p:nvPr/>
        </p:nvSpPr>
        <p:spPr>
          <a:xfrm>
            <a:off x="179249" y="3660063"/>
            <a:ext cx="2898067" cy="318357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898067"/>
                      <a:gd name="connsiteY0" fmla="*/ 53061 h 318357"/>
                      <a:gd name="connsiteX1" fmla="*/ 53061 w 2898067"/>
                      <a:gd name="connsiteY1" fmla="*/ 0 h 318357"/>
                      <a:gd name="connsiteX2" fmla="*/ 695208 w 2898067"/>
                      <a:gd name="connsiteY2" fmla="*/ 0 h 318357"/>
                      <a:gd name="connsiteX3" fmla="*/ 1309436 w 2898067"/>
                      <a:gd name="connsiteY3" fmla="*/ 0 h 318357"/>
                      <a:gd name="connsiteX4" fmla="*/ 1951584 w 2898067"/>
                      <a:gd name="connsiteY4" fmla="*/ 0 h 318357"/>
                      <a:gd name="connsiteX5" fmla="*/ 2845006 w 2898067"/>
                      <a:gd name="connsiteY5" fmla="*/ 0 h 318357"/>
                      <a:gd name="connsiteX6" fmla="*/ 2898067 w 2898067"/>
                      <a:gd name="connsiteY6" fmla="*/ 53061 h 318357"/>
                      <a:gd name="connsiteX7" fmla="*/ 2898067 w 2898067"/>
                      <a:gd name="connsiteY7" fmla="*/ 265296 h 318357"/>
                      <a:gd name="connsiteX8" fmla="*/ 2845006 w 2898067"/>
                      <a:gd name="connsiteY8" fmla="*/ 318357 h 318357"/>
                      <a:gd name="connsiteX9" fmla="*/ 2174939 w 2898067"/>
                      <a:gd name="connsiteY9" fmla="*/ 318357 h 318357"/>
                      <a:gd name="connsiteX10" fmla="*/ 1504872 w 2898067"/>
                      <a:gd name="connsiteY10" fmla="*/ 318357 h 318357"/>
                      <a:gd name="connsiteX11" fmla="*/ 890645 w 2898067"/>
                      <a:gd name="connsiteY11" fmla="*/ 318357 h 318357"/>
                      <a:gd name="connsiteX12" fmla="*/ 53061 w 2898067"/>
                      <a:gd name="connsiteY12" fmla="*/ 318357 h 318357"/>
                      <a:gd name="connsiteX13" fmla="*/ 0 w 2898067"/>
                      <a:gd name="connsiteY13" fmla="*/ 265296 h 318357"/>
                      <a:gd name="connsiteX14" fmla="*/ 0 w 2898067"/>
                      <a:gd name="connsiteY14" fmla="*/ 53061 h 318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98067" h="318357" fill="none" extrusionOk="0">
                        <a:moveTo>
                          <a:pt x="0" y="53061"/>
                        </a:moveTo>
                        <a:cubicBezTo>
                          <a:pt x="-786" y="18619"/>
                          <a:pt x="24534" y="5502"/>
                          <a:pt x="53061" y="0"/>
                        </a:cubicBezTo>
                        <a:cubicBezTo>
                          <a:pt x="371035" y="7125"/>
                          <a:pt x="546359" y="9887"/>
                          <a:pt x="695208" y="0"/>
                        </a:cubicBezTo>
                        <a:cubicBezTo>
                          <a:pt x="844057" y="-9887"/>
                          <a:pt x="1168558" y="-29332"/>
                          <a:pt x="1309436" y="0"/>
                        </a:cubicBezTo>
                        <a:cubicBezTo>
                          <a:pt x="1450314" y="29332"/>
                          <a:pt x="1762011" y="26285"/>
                          <a:pt x="1951584" y="0"/>
                        </a:cubicBezTo>
                        <a:cubicBezTo>
                          <a:pt x="2141157" y="-26285"/>
                          <a:pt x="2512588" y="-22953"/>
                          <a:pt x="2845006" y="0"/>
                        </a:cubicBezTo>
                        <a:cubicBezTo>
                          <a:pt x="2876698" y="1556"/>
                          <a:pt x="2902370" y="27317"/>
                          <a:pt x="2898067" y="53061"/>
                        </a:cubicBezTo>
                        <a:cubicBezTo>
                          <a:pt x="2904377" y="156920"/>
                          <a:pt x="2889171" y="217515"/>
                          <a:pt x="2898067" y="265296"/>
                        </a:cubicBezTo>
                        <a:cubicBezTo>
                          <a:pt x="2896977" y="294955"/>
                          <a:pt x="2878891" y="315478"/>
                          <a:pt x="2845006" y="318357"/>
                        </a:cubicBezTo>
                        <a:cubicBezTo>
                          <a:pt x="2651612" y="326987"/>
                          <a:pt x="2426090" y="333171"/>
                          <a:pt x="2174939" y="318357"/>
                        </a:cubicBezTo>
                        <a:cubicBezTo>
                          <a:pt x="1923788" y="303543"/>
                          <a:pt x="1823295" y="346241"/>
                          <a:pt x="1504872" y="318357"/>
                        </a:cubicBezTo>
                        <a:cubicBezTo>
                          <a:pt x="1186449" y="290473"/>
                          <a:pt x="1175843" y="329892"/>
                          <a:pt x="890645" y="318357"/>
                        </a:cubicBezTo>
                        <a:cubicBezTo>
                          <a:pt x="605447" y="306822"/>
                          <a:pt x="321699" y="314532"/>
                          <a:pt x="53061" y="318357"/>
                        </a:cubicBezTo>
                        <a:cubicBezTo>
                          <a:pt x="29322" y="321728"/>
                          <a:pt x="4036" y="291198"/>
                          <a:pt x="0" y="265296"/>
                        </a:cubicBezTo>
                        <a:cubicBezTo>
                          <a:pt x="-5268" y="169296"/>
                          <a:pt x="1613" y="110870"/>
                          <a:pt x="0" y="53061"/>
                        </a:cubicBezTo>
                        <a:close/>
                      </a:path>
                      <a:path w="2898067" h="318357" stroke="0" extrusionOk="0">
                        <a:moveTo>
                          <a:pt x="0" y="53061"/>
                        </a:moveTo>
                        <a:cubicBezTo>
                          <a:pt x="1779" y="18309"/>
                          <a:pt x="24250" y="2993"/>
                          <a:pt x="53061" y="0"/>
                        </a:cubicBezTo>
                        <a:cubicBezTo>
                          <a:pt x="216218" y="-28027"/>
                          <a:pt x="490889" y="29543"/>
                          <a:pt x="667289" y="0"/>
                        </a:cubicBezTo>
                        <a:cubicBezTo>
                          <a:pt x="843689" y="-29543"/>
                          <a:pt x="1150961" y="-16726"/>
                          <a:pt x="1421114" y="0"/>
                        </a:cubicBezTo>
                        <a:cubicBezTo>
                          <a:pt x="1691267" y="16726"/>
                          <a:pt x="1785733" y="-31726"/>
                          <a:pt x="2119100" y="0"/>
                        </a:cubicBezTo>
                        <a:cubicBezTo>
                          <a:pt x="2452467" y="31726"/>
                          <a:pt x="2661258" y="-20084"/>
                          <a:pt x="2845006" y="0"/>
                        </a:cubicBezTo>
                        <a:cubicBezTo>
                          <a:pt x="2876581" y="1715"/>
                          <a:pt x="2896542" y="24394"/>
                          <a:pt x="2898067" y="53061"/>
                        </a:cubicBezTo>
                        <a:cubicBezTo>
                          <a:pt x="2891169" y="120924"/>
                          <a:pt x="2906227" y="195987"/>
                          <a:pt x="2898067" y="265296"/>
                        </a:cubicBezTo>
                        <a:cubicBezTo>
                          <a:pt x="2895243" y="299583"/>
                          <a:pt x="2868652" y="316587"/>
                          <a:pt x="2845006" y="318357"/>
                        </a:cubicBezTo>
                        <a:cubicBezTo>
                          <a:pt x="2589259" y="345550"/>
                          <a:pt x="2468089" y="312742"/>
                          <a:pt x="2230778" y="318357"/>
                        </a:cubicBezTo>
                        <a:cubicBezTo>
                          <a:pt x="1993467" y="323972"/>
                          <a:pt x="1849945" y="314808"/>
                          <a:pt x="1476953" y="318357"/>
                        </a:cubicBezTo>
                        <a:cubicBezTo>
                          <a:pt x="1103961" y="321906"/>
                          <a:pt x="1118018" y="300768"/>
                          <a:pt x="806886" y="318357"/>
                        </a:cubicBezTo>
                        <a:cubicBezTo>
                          <a:pt x="495754" y="335946"/>
                          <a:pt x="394093" y="309466"/>
                          <a:pt x="53061" y="318357"/>
                        </a:cubicBezTo>
                        <a:cubicBezTo>
                          <a:pt x="21244" y="314444"/>
                          <a:pt x="4336" y="296554"/>
                          <a:pt x="0" y="265296"/>
                        </a:cubicBezTo>
                        <a:cubicBezTo>
                          <a:pt x="4977" y="195672"/>
                          <a:pt x="-3738" y="101193"/>
                          <a:pt x="0" y="5306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Univers Condensed Light"/>
              </a:rPr>
              <a:t>Prep an Info window to write results 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1B1B0C-026D-3619-51F8-CFE14E59D6F5}"/>
              </a:ext>
            </a:extLst>
          </p:cNvPr>
          <p:cNvSpPr/>
          <p:nvPr/>
        </p:nvSpPr>
        <p:spPr>
          <a:xfrm>
            <a:off x="1633977" y="4422062"/>
            <a:ext cx="1265210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265210"/>
                      <a:gd name="connsiteY0" fmla="*/ 95944 h 575655"/>
                      <a:gd name="connsiteX1" fmla="*/ 95944 w 1265210"/>
                      <a:gd name="connsiteY1" fmla="*/ 0 h 575655"/>
                      <a:gd name="connsiteX2" fmla="*/ 621872 w 1265210"/>
                      <a:gd name="connsiteY2" fmla="*/ 0 h 575655"/>
                      <a:gd name="connsiteX3" fmla="*/ 1169266 w 1265210"/>
                      <a:gd name="connsiteY3" fmla="*/ 0 h 575655"/>
                      <a:gd name="connsiteX4" fmla="*/ 1265210 w 1265210"/>
                      <a:gd name="connsiteY4" fmla="*/ 95944 h 575655"/>
                      <a:gd name="connsiteX5" fmla="*/ 1265210 w 1265210"/>
                      <a:gd name="connsiteY5" fmla="*/ 479711 h 575655"/>
                      <a:gd name="connsiteX6" fmla="*/ 1169266 w 1265210"/>
                      <a:gd name="connsiteY6" fmla="*/ 575655 h 575655"/>
                      <a:gd name="connsiteX7" fmla="*/ 654071 w 1265210"/>
                      <a:gd name="connsiteY7" fmla="*/ 575655 h 575655"/>
                      <a:gd name="connsiteX8" fmla="*/ 95944 w 1265210"/>
                      <a:gd name="connsiteY8" fmla="*/ 575655 h 575655"/>
                      <a:gd name="connsiteX9" fmla="*/ 0 w 1265210"/>
                      <a:gd name="connsiteY9" fmla="*/ 479711 h 575655"/>
                      <a:gd name="connsiteX10" fmla="*/ 0 w 1265210"/>
                      <a:gd name="connsiteY10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5210" h="575655" fill="none" extrusionOk="0">
                        <a:moveTo>
                          <a:pt x="0" y="95944"/>
                        </a:moveTo>
                        <a:cubicBezTo>
                          <a:pt x="6668" y="54345"/>
                          <a:pt x="40592" y="1321"/>
                          <a:pt x="95944" y="0"/>
                        </a:cubicBezTo>
                        <a:cubicBezTo>
                          <a:pt x="343040" y="-2815"/>
                          <a:pt x="468444" y="8653"/>
                          <a:pt x="621872" y="0"/>
                        </a:cubicBezTo>
                        <a:cubicBezTo>
                          <a:pt x="775300" y="-8653"/>
                          <a:pt x="1015353" y="-26020"/>
                          <a:pt x="1169266" y="0"/>
                        </a:cubicBezTo>
                        <a:cubicBezTo>
                          <a:pt x="1220698" y="-10175"/>
                          <a:pt x="1266902" y="54916"/>
                          <a:pt x="1265210" y="95944"/>
                        </a:cubicBezTo>
                        <a:cubicBezTo>
                          <a:pt x="1269858" y="223164"/>
                          <a:pt x="1274449" y="360840"/>
                          <a:pt x="1265210" y="479711"/>
                        </a:cubicBezTo>
                        <a:cubicBezTo>
                          <a:pt x="1269940" y="538756"/>
                          <a:pt x="1232667" y="577460"/>
                          <a:pt x="1169266" y="575655"/>
                        </a:cubicBezTo>
                        <a:cubicBezTo>
                          <a:pt x="1023713" y="597546"/>
                          <a:pt x="760175" y="597725"/>
                          <a:pt x="654071" y="575655"/>
                        </a:cubicBezTo>
                        <a:cubicBezTo>
                          <a:pt x="547968" y="553585"/>
                          <a:pt x="372351" y="558399"/>
                          <a:pt x="95944" y="575655"/>
                        </a:cubicBezTo>
                        <a:cubicBezTo>
                          <a:pt x="50688" y="578447"/>
                          <a:pt x="-3915" y="530837"/>
                          <a:pt x="0" y="479711"/>
                        </a:cubicBezTo>
                        <a:cubicBezTo>
                          <a:pt x="-4946" y="292396"/>
                          <a:pt x="2296" y="235611"/>
                          <a:pt x="0" y="95944"/>
                        </a:cubicBezTo>
                        <a:close/>
                      </a:path>
                      <a:path w="1265210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23284" y="18126"/>
                          <a:pt x="478434" y="11735"/>
                          <a:pt x="600405" y="0"/>
                        </a:cubicBezTo>
                        <a:cubicBezTo>
                          <a:pt x="722376" y="-11735"/>
                          <a:pt x="1019311" y="-9639"/>
                          <a:pt x="1169266" y="0"/>
                        </a:cubicBezTo>
                        <a:cubicBezTo>
                          <a:pt x="1224356" y="2083"/>
                          <a:pt x="1266305" y="36763"/>
                          <a:pt x="1265210" y="95944"/>
                        </a:cubicBezTo>
                        <a:cubicBezTo>
                          <a:pt x="1282648" y="266912"/>
                          <a:pt x="1275734" y="377820"/>
                          <a:pt x="1265210" y="479711"/>
                        </a:cubicBezTo>
                        <a:cubicBezTo>
                          <a:pt x="1263849" y="521551"/>
                          <a:pt x="1224539" y="579191"/>
                          <a:pt x="1169266" y="575655"/>
                        </a:cubicBezTo>
                        <a:cubicBezTo>
                          <a:pt x="992260" y="565272"/>
                          <a:pt x="867037" y="551084"/>
                          <a:pt x="654071" y="575655"/>
                        </a:cubicBezTo>
                        <a:cubicBezTo>
                          <a:pt x="441105" y="600226"/>
                          <a:pt x="288528" y="596514"/>
                          <a:pt x="95944" y="575655"/>
                        </a:cubicBezTo>
                        <a:cubicBezTo>
                          <a:pt x="54776" y="576346"/>
                          <a:pt x="3398" y="534793"/>
                          <a:pt x="0" y="479711"/>
                        </a:cubicBezTo>
                        <a:cubicBezTo>
                          <a:pt x="16298" y="372792"/>
                          <a:pt x="8654" y="250275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FOR LOOP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837C030-AA5C-8816-2D6F-983744EEEBB9}"/>
              </a:ext>
            </a:extLst>
          </p:cNvPr>
          <p:cNvSpPr/>
          <p:nvPr/>
        </p:nvSpPr>
        <p:spPr>
          <a:xfrm>
            <a:off x="2899559" y="4116779"/>
            <a:ext cx="316674" cy="11875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343B0-0649-0089-1ECC-DC5DC738D86F}"/>
              </a:ext>
            </a:extLst>
          </p:cNvPr>
          <p:cNvSpPr txBox="1"/>
          <p:nvPr/>
        </p:nvSpPr>
        <p:spPr>
          <a:xfrm>
            <a:off x="4269180" y="6386945"/>
            <a:ext cx="39109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alibri"/>
                <a:cs typeface="Calibri"/>
              </a:rPr>
              <a:t>https://github.com/yukat237/Praat_Workshop/blob/main/List%20Intensities%20(Let's%20try%20running%20a%20loop%20slide)</a:t>
            </a:r>
          </a:p>
        </p:txBody>
      </p:sp>
    </p:spTree>
    <p:extLst>
      <p:ext uri="{BB962C8B-B14F-4D97-AF65-F5344CB8AC3E}">
        <p14:creationId xmlns:p14="http://schemas.microsoft.com/office/powerpoint/2010/main" val="258770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p9/17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try running a loop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0EBD8C-0EA6-2ACF-0929-D325A183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6" r="13141" b="-331"/>
          <a:stretch/>
        </p:blipFill>
        <p:spPr>
          <a:xfrm>
            <a:off x="3220191" y="1160589"/>
            <a:ext cx="8046359" cy="51869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5700155" y="4215737"/>
            <a:ext cx="25630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Select the extracted sound #i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50B64A-5175-26C1-4067-D5D47CDE7760}"/>
              </a:ext>
            </a:extLst>
          </p:cNvPr>
          <p:cNvSpPr/>
          <p:nvPr/>
        </p:nvSpPr>
        <p:spPr>
          <a:xfrm>
            <a:off x="1683458" y="1344374"/>
            <a:ext cx="1265210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265210"/>
                      <a:gd name="connsiteY0" fmla="*/ 95944 h 575655"/>
                      <a:gd name="connsiteX1" fmla="*/ 95944 w 1265210"/>
                      <a:gd name="connsiteY1" fmla="*/ 0 h 575655"/>
                      <a:gd name="connsiteX2" fmla="*/ 621872 w 1265210"/>
                      <a:gd name="connsiteY2" fmla="*/ 0 h 575655"/>
                      <a:gd name="connsiteX3" fmla="*/ 1169266 w 1265210"/>
                      <a:gd name="connsiteY3" fmla="*/ 0 h 575655"/>
                      <a:gd name="connsiteX4" fmla="*/ 1265210 w 1265210"/>
                      <a:gd name="connsiteY4" fmla="*/ 95944 h 575655"/>
                      <a:gd name="connsiteX5" fmla="*/ 1265210 w 1265210"/>
                      <a:gd name="connsiteY5" fmla="*/ 479711 h 575655"/>
                      <a:gd name="connsiteX6" fmla="*/ 1169266 w 1265210"/>
                      <a:gd name="connsiteY6" fmla="*/ 575655 h 575655"/>
                      <a:gd name="connsiteX7" fmla="*/ 654071 w 1265210"/>
                      <a:gd name="connsiteY7" fmla="*/ 575655 h 575655"/>
                      <a:gd name="connsiteX8" fmla="*/ 95944 w 1265210"/>
                      <a:gd name="connsiteY8" fmla="*/ 575655 h 575655"/>
                      <a:gd name="connsiteX9" fmla="*/ 0 w 1265210"/>
                      <a:gd name="connsiteY9" fmla="*/ 479711 h 575655"/>
                      <a:gd name="connsiteX10" fmla="*/ 0 w 1265210"/>
                      <a:gd name="connsiteY10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5210" h="575655" fill="none" extrusionOk="0">
                        <a:moveTo>
                          <a:pt x="0" y="95944"/>
                        </a:moveTo>
                        <a:cubicBezTo>
                          <a:pt x="6668" y="54345"/>
                          <a:pt x="40592" y="1321"/>
                          <a:pt x="95944" y="0"/>
                        </a:cubicBezTo>
                        <a:cubicBezTo>
                          <a:pt x="343040" y="-2815"/>
                          <a:pt x="468444" y="8653"/>
                          <a:pt x="621872" y="0"/>
                        </a:cubicBezTo>
                        <a:cubicBezTo>
                          <a:pt x="775300" y="-8653"/>
                          <a:pt x="1015353" y="-26020"/>
                          <a:pt x="1169266" y="0"/>
                        </a:cubicBezTo>
                        <a:cubicBezTo>
                          <a:pt x="1220698" y="-10175"/>
                          <a:pt x="1266902" y="54916"/>
                          <a:pt x="1265210" y="95944"/>
                        </a:cubicBezTo>
                        <a:cubicBezTo>
                          <a:pt x="1269858" y="223164"/>
                          <a:pt x="1274449" y="360840"/>
                          <a:pt x="1265210" y="479711"/>
                        </a:cubicBezTo>
                        <a:cubicBezTo>
                          <a:pt x="1269940" y="538756"/>
                          <a:pt x="1232667" y="577460"/>
                          <a:pt x="1169266" y="575655"/>
                        </a:cubicBezTo>
                        <a:cubicBezTo>
                          <a:pt x="1023713" y="597546"/>
                          <a:pt x="760175" y="597725"/>
                          <a:pt x="654071" y="575655"/>
                        </a:cubicBezTo>
                        <a:cubicBezTo>
                          <a:pt x="547968" y="553585"/>
                          <a:pt x="372351" y="558399"/>
                          <a:pt x="95944" y="575655"/>
                        </a:cubicBezTo>
                        <a:cubicBezTo>
                          <a:pt x="50688" y="578447"/>
                          <a:pt x="-3915" y="530837"/>
                          <a:pt x="0" y="479711"/>
                        </a:cubicBezTo>
                        <a:cubicBezTo>
                          <a:pt x="-4946" y="292396"/>
                          <a:pt x="2296" y="235611"/>
                          <a:pt x="0" y="95944"/>
                        </a:cubicBezTo>
                        <a:close/>
                      </a:path>
                      <a:path w="1265210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23284" y="18126"/>
                          <a:pt x="478434" y="11735"/>
                          <a:pt x="600405" y="0"/>
                        </a:cubicBezTo>
                        <a:cubicBezTo>
                          <a:pt x="722376" y="-11735"/>
                          <a:pt x="1019311" y="-9639"/>
                          <a:pt x="1169266" y="0"/>
                        </a:cubicBezTo>
                        <a:cubicBezTo>
                          <a:pt x="1224356" y="2083"/>
                          <a:pt x="1266305" y="36763"/>
                          <a:pt x="1265210" y="95944"/>
                        </a:cubicBezTo>
                        <a:cubicBezTo>
                          <a:pt x="1282648" y="266912"/>
                          <a:pt x="1275734" y="377820"/>
                          <a:pt x="1265210" y="479711"/>
                        </a:cubicBezTo>
                        <a:cubicBezTo>
                          <a:pt x="1263849" y="521551"/>
                          <a:pt x="1224539" y="579191"/>
                          <a:pt x="1169266" y="575655"/>
                        </a:cubicBezTo>
                        <a:cubicBezTo>
                          <a:pt x="992260" y="565272"/>
                          <a:pt x="867037" y="551084"/>
                          <a:pt x="654071" y="575655"/>
                        </a:cubicBezTo>
                        <a:cubicBezTo>
                          <a:pt x="441105" y="600226"/>
                          <a:pt x="288528" y="596514"/>
                          <a:pt x="95944" y="575655"/>
                        </a:cubicBezTo>
                        <a:cubicBezTo>
                          <a:pt x="54776" y="576346"/>
                          <a:pt x="3398" y="534793"/>
                          <a:pt x="0" y="479711"/>
                        </a:cubicBezTo>
                        <a:cubicBezTo>
                          <a:pt x="16298" y="372792"/>
                          <a:pt x="8654" y="250275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Readme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06E6FC-F5A4-8967-C2ED-703D3DBF7A8D}"/>
              </a:ext>
            </a:extLst>
          </p:cNvPr>
          <p:cNvSpPr/>
          <p:nvPr/>
        </p:nvSpPr>
        <p:spPr>
          <a:xfrm>
            <a:off x="159457" y="2264711"/>
            <a:ext cx="2937651" cy="615239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937651"/>
                      <a:gd name="connsiteY0" fmla="*/ 102542 h 615239"/>
                      <a:gd name="connsiteX1" fmla="*/ 102542 w 2937651"/>
                      <a:gd name="connsiteY1" fmla="*/ 0 h 615239"/>
                      <a:gd name="connsiteX2" fmla="*/ 731032 w 2937651"/>
                      <a:gd name="connsiteY2" fmla="*/ 0 h 615239"/>
                      <a:gd name="connsiteX3" fmla="*/ 1332197 w 2937651"/>
                      <a:gd name="connsiteY3" fmla="*/ 0 h 615239"/>
                      <a:gd name="connsiteX4" fmla="*/ 1960688 w 2937651"/>
                      <a:gd name="connsiteY4" fmla="*/ 0 h 615239"/>
                      <a:gd name="connsiteX5" fmla="*/ 2835109 w 2937651"/>
                      <a:gd name="connsiteY5" fmla="*/ 0 h 615239"/>
                      <a:gd name="connsiteX6" fmla="*/ 2937651 w 2937651"/>
                      <a:gd name="connsiteY6" fmla="*/ 102542 h 615239"/>
                      <a:gd name="connsiteX7" fmla="*/ 2937651 w 2937651"/>
                      <a:gd name="connsiteY7" fmla="*/ 512697 h 615239"/>
                      <a:gd name="connsiteX8" fmla="*/ 2835109 w 2937651"/>
                      <a:gd name="connsiteY8" fmla="*/ 615239 h 615239"/>
                      <a:gd name="connsiteX9" fmla="*/ 2179293 w 2937651"/>
                      <a:gd name="connsiteY9" fmla="*/ 615239 h 615239"/>
                      <a:gd name="connsiteX10" fmla="*/ 1523477 w 2937651"/>
                      <a:gd name="connsiteY10" fmla="*/ 615239 h 615239"/>
                      <a:gd name="connsiteX11" fmla="*/ 922312 w 2937651"/>
                      <a:gd name="connsiteY11" fmla="*/ 615239 h 615239"/>
                      <a:gd name="connsiteX12" fmla="*/ 102542 w 2937651"/>
                      <a:gd name="connsiteY12" fmla="*/ 615239 h 615239"/>
                      <a:gd name="connsiteX13" fmla="*/ 0 w 2937651"/>
                      <a:gd name="connsiteY13" fmla="*/ 512697 h 615239"/>
                      <a:gd name="connsiteX14" fmla="*/ 0 w 2937651"/>
                      <a:gd name="connsiteY14" fmla="*/ 102542 h 61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37651" h="615239" fill="none" extrusionOk="0">
                        <a:moveTo>
                          <a:pt x="0" y="102542"/>
                        </a:moveTo>
                        <a:cubicBezTo>
                          <a:pt x="-446" y="42997"/>
                          <a:pt x="46819" y="6427"/>
                          <a:pt x="102542" y="0"/>
                        </a:cubicBezTo>
                        <a:cubicBezTo>
                          <a:pt x="297096" y="-28880"/>
                          <a:pt x="588414" y="7445"/>
                          <a:pt x="731032" y="0"/>
                        </a:cubicBezTo>
                        <a:cubicBezTo>
                          <a:pt x="873650" y="-7445"/>
                          <a:pt x="1048579" y="-9266"/>
                          <a:pt x="1332197" y="0"/>
                        </a:cubicBezTo>
                        <a:cubicBezTo>
                          <a:pt x="1615815" y="9266"/>
                          <a:pt x="1763752" y="28149"/>
                          <a:pt x="1960688" y="0"/>
                        </a:cubicBezTo>
                        <a:cubicBezTo>
                          <a:pt x="2157624" y="-28149"/>
                          <a:pt x="2527729" y="-9127"/>
                          <a:pt x="2835109" y="0"/>
                        </a:cubicBezTo>
                        <a:cubicBezTo>
                          <a:pt x="2903057" y="7379"/>
                          <a:pt x="2942463" y="49892"/>
                          <a:pt x="2937651" y="102542"/>
                        </a:cubicBezTo>
                        <a:cubicBezTo>
                          <a:pt x="2935404" y="198475"/>
                          <a:pt x="2941595" y="336094"/>
                          <a:pt x="2937651" y="512697"/>
                        </a:cubicBezTo>
                        <a:cubicBezTo>
                          <a:pt x="2935758" y="569945"/>
                          <a:pt x="2894101" y="613756"/>
                          <a:pt x="2835109" y="615239"/>
                        </a:cubicBezTo>
                        <a:cubicBezTo>
                          <a:pt x="2577088" y="590650"/>
                          <a:pt x="2311881" y="626047"/>
                          <a:pt x="2179293" y="615239"/>
                        </a:cubicBezTo>
                        <a:cubicBezTo>
                          <a:pt x="2046705" y="604431"/>
                          <a:pt x="1689861" y="602047"/>
                          <a:pt x="1523477" y="615239"/>
                        </a:cubicBezTo>
                        <a:cubicBezTo>
                          <a:pt x="1357093" y="628431"/>
                          <a:pt x="1093046" y="634240"/>
                          <a:pt x="922312" y="615239"/>
                        </a:cubicBezTo>
                        <a:cubicBezTo>
                          <a:pt x="751579" y="596238"/>
                          <a:pt x="411799" y="645974"/>
                          <a:pt x="102542" y="615239"/>
                        </a:cubicBezTo>
                        <a:cubicBezTo>
                          <a:pt x="48511" y="616815"/>
                          <a:pt x="8287" y="562341"/>
                          <a:pt x="0" y="512697"/>
                        </a:cubicBezTo>
                        <a:cubicBezTo>
                          <a:pt x="-7635" y="380214"/>
                          <a:pt x="-18549" y="227590"/>
                          <a:pt x="0" y="102542"/>
                        </a:cubicBezTo>
                        <a:close/>
                      </a:path>
                      <a:path w="2937651" h="615239" stroke="0" extrusionOk="0">
                        <a:moveTo>
                          <a:pt x="0" y="102542"/>
                        </a:moveTo>
                        <a:cubicBezTo>
                          <a:pt x="1059" y="42668"/>
                          <a:pt x="47035" y="6819"/>
                          <a:pt x="102542" y="0"/>
                        </a:cubicBezTo>
                        <a:cubicBezTo>
                          <a:pt x="345134" y="-8324"/>
                          <a:pt x="522189" y="-23598"/>
                          <a:pt x="703707" y="0"/>
                        </a:cubicBezTo>
                        <a:cubicBezTo>
                          <a:pt x="885225" y="23598"/>
                          <a:pt x="1152591" y="30704"/>
                          <a:pt x="1441500" y="0"/>
                        </a:cubicBezTo>
                        <a:cubicBezTo>
                          <a:pt x="1730409" y="-30704"/>
                          <a:pt x="1905456" y="7452"/>
                          <a:pt x="2124642" y="0"/>
                        </a:cubicBezTo>
                        <a:cubicBezTo>
                          <a:pt x="2343828" y="-7452"/>
                          <a:pt x="2598122" y="15557"/>
                          <a:pt x="2835109" y="0"/>
                        </a:cubicBezTo>
                        <a:cubicBezTo>
                          <a:pt x="2895165" y="2587"/>
                          <a:pt x="2930406" y="48943"/>
                          <a:pt x="2937651" y="102542"/>
                        </a:cubicBezTo>
                        <a:cubicBezTo>
                          <a:pt x="2929067" y="219331"/>
                          <a:pt x="2933038" y="389627"/>
                          <a:pt x="2937651" y="512697"/>
                        </a:cubicBezTo>
                        <a:cubicBezTo>
                          <a:pt x="2936964" y="570541"/>
                          <a:pt x="2887438" y="613893"/>
                          <a:pt x="2835109" y="615239"/>
                        </a:cubicBezTo>
                        <a:cubicBezTo>
                          <a:pt x="2707437" y="627260"/>
                          <a:pt x="2416920" y="600973"/>
                          <a:pt x="2233944" y="615239"/>
                        </a:cubicBezTo>
                        <a:cubicBezTo>
                          <a:pt x="2050968" y="629505"/>
                          <a:pt x="1853633" y="635706"/>
                          <a:pt x="1496151" y="615239"/>
                        </a:cubicBezTo>
                        <a:cubicBezTo>
                          <a:pt x="1138669" y="594772"/>
                          <a:pt x="1144285" y="586562"/>
                          <a:pt x="840335" y="615239"/>
                        </a:cubicBezTo>
                        <a:cubicBezTo>
                          <a:pt x="536385" y="643916"/>
                          <a:pt x="453182" y="628977"/>
                          <a:pt x="102542" y="615239"/>
                        </a:cubicBezTo>
                        <a:cubicBezTo>
                          <a:pt x="40599" y="606966"/>
                          <a:pt x="12116" y="574785"/>
                          <a:pt x="0" y="512697"/>
                        </a:cubicBezTo>
                        <a:cubicBezTo>
                          <a:pt x="-10704" y="359347"/>
                          <a:pt x="7413" y="201478"/>
                          <a:pt x="0" y="1025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Extract sounds based on tier 1 (by Word segmentation)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F32FCC-5277-18CC-B0F8-E3F24FB3C815}"/>
              </a:ext>
            </a:extLst>
          </p:cNvPr>
          <p:cNvSpPr/>
          <p:nvPr/>
        </p:nvSpPr>
        <p:spPr>
          <a:xfrm>
            <a:off x="179249" y="3066296"/>
            <a:ext cx="2898067" cy="447006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898067"/>
                      <a:gd name="connsiteY0" fmla="*/ 74502 h 447006"/>
                      <a:gd name="connsiteX1" fmla="*/ 74502 w 2898067"/>
                      <a:gd name="connsiteY1" fmla="*/ 0 h 447006"/>
                      <a:gd name="connsiteX2" fmla="*/ 706786 w 2898067"/>
                      <a:gd name="connsiteY2" fmla="*/ 0 h 447006"/>
                      <a:gd name="connsiteX3" fmla="*/ 1311580 w 2898067"/>
                      <a:gd name="connsiteY3" fmla="*/ 0 h 447006"/>
                      <a:gd name="connsiteX4" fmla="*/ 1943865 w 2898067"/>
                      <a:gd name="connsiteY4" fmla="*/ 0 h 447006"/>
                      <a:gd name="connsiteX5" fmla="*/ 2823565 w 2898067"/>
                      <a:gd name="connsiteY5" fmla="*/ 0 h 447006"/>
                      <a:gd name="connsiteX6" fmla="*/ 2898067 w 2898067"/>
                      <a:gd name="connsiteY6" fmla="*/ 74502 h 447006"/>
                      <a:gd name="connsiteX7" fmla="*/ 2898067 w 2898067"/>
                      <a:gd name="connsiteY7" fmla="*/ 372504 h 447006"/>
                      <a:gd name="connsiteX8" fmla="*/ 2823565 w 2898067"/>
                      <a:gd name="connsiteY8" fmla="*/ 447006 h 447006"/>
                      <a:gd name="connsiteX9" fmla="*/ 2163790 w 2898067"/>
                      <a:gd name="connsiteY9" fmla="*/ 447006 h 447006"/>
                      <a:gd name="connsiteX10" fmla="*/ 1504015 w 2898067"/>
                      <a:gd name="connsiteY10" fmla="*/ 447006 h 447006"/>
                      <a:gd name="connsiteX11" fmla="*/ 899221 w 2898067"/>
                      <a:gd name="connsiteY11" fmla="*/ 447006 h 447006"/>
                      <a:gd name="connsiteX12" fmla="*/ 74502 w 2898067"/>
                      <a:gd name="connsiteY12" fmla="*/ 447006 h 447006"/>
                      <a:gd name="connsiteX13" fmla="*/ 0 w 2898067"/>
                      <a:gd name="connsiteY13" fmla="*/ 372504 h 447006"/>
                      <a:gd name="connsiteX14" fmla="*/ 0 w 2898067"/>
                      <a:gd name="connsiteY14" fmla="*/ 74502 h 447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98067" h="447006" fill="none" extrusionOk="0">
                        <a:moveTo>
                          <a:pt x="0" y="74502"/>
                        </a:moveTo>
                        <a:cubicBezTo>
                          <a:pt x="-462" y="30333"/>
                          <a:pt x="34564" y="8540"/>
                          <a:pt x="74502" y="0"/>
                        </a:cubicBezTo>
                        <a:cubicBezTo>
                          <a:pt x="210546" y="14566"/>
                          <a:pt x="473077" y="-27609"/>
                          <a:pt x="706786" y="0"/>
                        </a:cubicBezTo>
                        <a:cubicBezTo>
                          <a:pt x="940495" y="27609"/>
                          <a:pt x="1159019" y="-27451"/>
                          <a:pt x="1311580" y="0"/>
                        </a:cubicBezTo>
                        <a:cubicBezTo>
                          <a:pt x="1464141" y="27451"/>
                          <a:pt x="1690876" y="-18902"/>
                          <a:pt x="1943865" y="0"/>
                        </a:cubicBezTo>
                        <a:cubicBezTo>
                          <a:pt x="2196854" y="18902"/>
                          <a:pt x="2493839" y="31545"/>
                          <a:pt x="2823565" y="0"/>
                        </a:cubicBezTo>
                        <a:cubicBezTo>
                          <a:pt x="2868703" y="2603"/>
                          <a:pt x="2901873" y="36505"/>
                          <a:pt x="2898067" y="74502"/>
                        </a:cubicBezTo>
                        <a:cubicBezTo>
                          <a:pt x="2889769" y="196924"/>
                          <a:pt x="2898468" y="233350"/>
                          <a:pt x="2898067" y="372504"/>
                        </a:cubicBezTo>
                        <a:cubicBezTo>
                          <a:pt x="2891070" y="415925"/>
                          <a:pt x="2871659" y="442639"/>
                          <a:pt x="2823565" y="447006"/>
                        </a:cubicBezTo>
                        <a:cubicBezTo>
                          <a:pt x="2532371" y="419861"/>
                          <a:pt x="2362411" y="465219"/>
                          <a:pt x="2163790" y="447006"/>
                        </a:cubicBezTo>
                        <a:cubicBezTo>
                          <a:pt x="1965169" y="428793"/>
                          <a:pt x="1787388" y="460752"/>
                          <a:pt x="1504015" y="447006"/>
                        </a:cubicBezTo>
                        <a:cubicBezTo>
                          <a:pt x="1220643" y="433260"/>
                          <a:pt x="1086847" y="436079"/>
                          <a:pt x="899221" y="447006"/>
                        </a:cubicBezTo>
                        <a:cubicBezTo>
                          <a:pt x="711595" y="457933"/>
                          <a:pt x="285501" y="438661"/>
                          <a:pt x="74502" y="447006"/>
                        </a:cubicBezTo>
                        <a:cubicBezTo>
                          <a:pt x="37474" y="449500"/>
                          <a:pt x="2161" y="411827"/>
                          <a:pt x="0" y="372504"/>
                        </a:cubicBezTo>
                        <a:cubicBezTo>
                          <a:pt x="8500" y="310004"/>
                          <a:pt x="-11110" y="135474"/>
                          <a:pt x="0" y="74502"/>
                        </a:cubicBezTo>
                        <a:close/>
                      </a:path>
                      <a:path w="2898067" h="447006" stroke="0" extrusionOk="0">
                        <a:moveTo>
                          <a:pt x="0" y="74502"/>
                        </a:moveTo>
                        <a:cubicBezTo>
                          <a:pt x="2103" y="26917"/>
                          <a:pt x="34645" y="7814"/>
                          <a:pt x="74502" y="0"/>
                        </a:cubicBezTo>
                        <a:cubicBezTo>
                          <a:pt x="355391" y="272"/>
                          <a:pt x="451912" y="-28861"/>
                          <a:pt x="679296" y="0"/>
                        </a:cubicBezTo>
                        <a:cubicBezTo>
                          <a:pt x="906680" y="28861"/>
                          <a:pt x="1160049" y="10379"/>
                          <a:pt x="1421543" y="0"/>
                        </a:cubicBezTo>
                        <a:cubicBezTo>
                          <a:pt x="1683037" y="-10379"/>
                          <a:pt x="1964899" y="-31664"/>
                          <a:pt x="2108809" y="0"/>
                        </a:cubicBezTo>
                        <a:cubicBezTo>
                          <a:pt x="2252719" y="31664"/>
                          <a:pt x="2485743" y="-7100"/>
                          <a:pt x="2823565" y="0"/>
                        </a:cubicBezTo>
                        <a:cubicBezTo>
                          <a:pt x="2866916" y="1666"/>
                          <a:pt x="2888982" y="37159"/>
                          <a:pt x="2898067" y="74502"/>
                        </a:cubicBezTo>
                        <a:cubicBezTo>
                          <a:pt x="2895841" y="189158"/>
                          <a:pt x="2888104" y="309724"/>
                          <a:pt x="2898067" y="372504"/>
                        </a:cubicBezTo>
                        <a:cubicBezTo>
                          <a:pt x="2896578" y="416276"/>
                          <a:pt x="2863143" y="446516"/>
                          <a:pt x="2823565" y="447006"/>
                        </a:cubicBezTo>
                        <a:cubicBezTo>
                          <a:pt x="2612294" y="444994"/>
                          <a:pt x="2483456" y="436075"/>
                          <a:pt x="2218771" y="447006"/>
                        </a:cubicBezTo>
                        <a:cubicBezTo>
                          <a:pt x="1954086" y="457937"/>
                          <a:pt x="1815856" y="410293"/>
                          <a:pt x="1476524" y="447006"/>
                        </a:cubicBezTo>
                        <a:cubicBezTo>
                          <a:pt x="1137192" y="483719"/>
                          <a:pt x="995232" y="470042"/>
                          <a:pt x="816749" y="447006"/>
                        </a:cubicBezTo>
                        <a:cubicBezTo>
                          <a:pt x="638266" y="423970"/>
                          <a:pt x="423101" y="444363"/>
                          <a:pt x="74502" y="447006"/>
                        </a:cubicBezTo>
                        <a:cubicBezTo>
                          <a:pt x="29444" y="440912"/>
                          <a:pt x="8492" y="417474"/>
                          <a:pt x="0" y="372504"/>
                        </a:cubicBezTo>
                        <a:cubicBezTo>
                          <a:pt x="13781" y="287146"/>
                          <a:pt x="-10736" y="190247"/>
                          <a:pt x="0" y="7450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Univers Condensed Light"/>
              </a:rPr>
              <a:t>Get unique IDs of 1st and 10th words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C1C32-2634-43C3-9345-D084ACAF32B3}"/>
              </a:ext>
            </a:extLst>
          </p:cNvPr>
          <p:cNvSpPr/>
          <p:nvPr/>
        </p:nvSpPr>
        <p:spPr>
          <a:xfrm>
            <a:off x="179249" y="3660063"/>
            <a:ext cx="2898067" cy="318357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898067"/>
                      <a:gd name="connsiteY0" fmla="*/ 53061 h 318357"/>
                      <a:gd name="connsiteX1" fmla="*/ 53061 w 2898067"/>
                      <a:gd name="connsiteY1" fmla="*/ 0 h 318357"/>
                      <a:gd name="connsiteX2" fmla="*/ 695208 w 2898067"/>
                      <a:gd name="connsiteY2" fmla="*/ 0 h 318357"/>
                      <a:gd name="connsiteX3" fmla="*/ 1309436 w 2898067"/>
                      <a:gd name="connsiteY3" fmla="*/ 0 h 318357"/>
                      <a:gd name="connsiteX4" fmla="*/ 1951584 w 2898067"/>
                      <a:gd name="connsiteY4" fmla="*/ 0 h 318357"/>
                      <a:gd name="connsiteX5" fmla="*/ 2845006 w 2898067"/>
                      <a:gd name="connsiteY5" fmla="*/ 0 h 318357"/>
                      <a:gd name="connsiteX6" fmla="*/ 2898067 w 2898067"/>
                      <a:gd name="connsiteY6" fmla="*/ 53061 h 318357"/>
                      <a:gd name="connsiteX7" fmla="*/ 2898067 w 2898067"/>
                      <a:gd name="connsiteY7" fmla="*/ 265296 h 318357"/>
                      <a:gd name="connsiteX8" fmla="*/ 2845006 w 2898067"/>
                      <a:gd name="connsiteY8" fmla="*/ 318357 h 318357"/>
                      <a:gd name="connsiteX9" fmla="*/ 2174939 w 2898067"/>
                      <a:gd name="connsiteY9" fmla="*/ 318357 h 318357"/>
                      <a:gd name="connsiteX10" fmla="*/ 1504872 w 2898067"/>
                      <a:gd name="connsiteY10" fmla="*/ 318357 h 318357"/>
                      <a:gd name="connsiteX11" fmla="*/ 890645 w 2898067"/>
                      <a:gd name="connsiteY11" fmla="*/ 318357 h 318357"/>
                      <a:gd name="connsiteX12" fmla="*/ 53061 w 2898067"/>
                      <a:gd name="connsiteY12" fmla="*/ 318357 h 318357"/>
                      <a:gd name="connsiteX13" fmla="*/ 0 w 2898067"/>
                      <a:gd name="connsiteY13" fmla="*/ 265296 h 318357"/>
                      <a:gd name="connsiteX14" fmla="*/ 0 w 2898067"/>
                      <a:gd name="connsiteY14" fmla="*/ 53061 h 318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98067" h="318357" fill="none" extrusionOk="0">
                        <a:moveTo>
                          <a:pt x="0" y="53061"/>
                        </a:moveTo>
                        <a:cubicBezTo>
                          <a:pt x="-786" y="18619"/>
                          <a:pt x="24534" y="5502"/>
                          <a:pt x="53061" y="0"/>
                        </a:cubicBezTo>
                        <a:cubicBezTo>
                          <a:pt x="371035" y="7125"/>
                          <a:pt x="546359" y="9887"/>
                          <a:pt x="695208" y="0"/>
                        </a:cubicBezTo>
                        <a:cubicBezTo>
                          <a:pt x="844057" y="-9887"/>
                          <a:pt x="1168558" y="-29332"/>
                          <a:pt x="1309436" y="0"/>
                        </a:cubicBezTo>
                        <a:cubicBezTo>
                          <a:pt x="1450314" y="29332"/>
                          <a:pt x="1762011" y="26285"/>
                          <a:pt x="1951584" y="0"/>
                        </a:cubicBezTo>
                        <a:cubicBezTo>
                          <a:pt x="2141157" y="-26285"/>
                          <a:pt x="2512588" y="-22953"/>
                          <a:pt x="2845006" y="0"/>
                        </a:cubicBezTo>
                        <a:cubicBezTo>
                          <a:pt x="2876698" y="1556"/>
                          <a:pt x="2902370" y="27317"/>
                          <a:pt x="2898067" y="53061"/>
                        </a:cubicBezTo>
                        <a:cubicBezTo>
                          <a:pt x="2904377" y="156920"/>
                          <a:pt x="2889171" y="217515"/>
                          <a:pt x="2898067" y="265296"/>
                        </a:cubicBezTo>
                        <a:cubicBezTo>
                          <a:pt x="2896977" y="294955"/>
                          <a:pt x="2878891" y="315478"/>
                          <a:pt x="2845006" y="318357"/>
                        </a:cubicBezTo>
                        <a:cubicBezTo>
                          <a:pt x="2651612" y="326987"/>
                          <a:pt x="2426090" y="333171"/>
                          <a:pt x="2174939" y="318357"/>
                        </a:cubicBezTo>
                        <a:cubicBezTo>
                          <a:pt x="1923788" y="303543"/>
                          <a:pt x="1823295" y="346241"/>
                          <a:pt x="1504872" y="318357"/>
                        </a:cubicBezTo>
                        <a:cubicBezTo>
                          <a:pt x="1186449" y="290473"/>
                          <a:pt x="1175843" y="329892"/>
                          <a:pt x="890645" y="318357"/>
                        </a:cubicBezTo>
                        <a:cubicBezTo>
                          <a:pt x="605447" y="306822"/>
                          <a:pt x="321699" y="314532"/>
                          <a:pt x="53061" y="318357"/>
                        </a:cubicBezTo>
                        <a:cubicBezTo>
                          <a:pt x="29322" y="321728"/>
                          <a:pt x="4036" y="291198"/>
                          <a:pt x="0" y="265296"/>
                        </a:cubicBezTo>
                        <a:cubicBezTo>
                          <a:pt x="-5268" y="169296"/>
                          <a:pt x="1613" y="110870"/>
                          <a:pt x="0" y="53061"/>
                        </a:cubicBezTo>
                        <a:close/>
                      </a:path>
                      <a:path w="2898067" h="318357" stroke="0" extrusionOk="0">
                        <a:moveTo>
                          <a:pt x="0" y="53061"/>
                        </a:moveTo>
                        <a:cubicBezTo>
                          <a:pt x="1779" y="18309"/>
                          <a:pt x="24250" y="2993"/>
                          <a:pt x="53061" y="0"/>
                        </a:cubicBezTo>
                        <a:cubicBezTo>
                          <a:pt x="216218" y="-28027"/>
                          <a:pt x="490889" y="29543"/>
                          <a:pt x="667289" y="0"/>
                        </a:cubicBezTo>
                        <a:cubicBezTo>
                          <a:pt x="843689" y="-29543"/>
                          <a:pt x="1150961" y="-16726"/>
                          <a:pt x="1421114" y="0"/>
                        </a:cubicBezTo>
                        <a:cubicBezTo>
                          <a:pt x="1691267" y="16726"/>
                          <a:pt x="1785733" y="-31726"/>
                          <a:pt x="2119100" y="0"/>
                        </a:cubicBezTo>
                        <a:cubicBezTo>
                          <a:pt x="2452467" y="31726"/>
                          <a:pt x="2661258" y="-20084"/>
                          <a:pt x="2845006" y="0"/>
                        </a:cubicBezTo>
                        <a:cubicBezTo>
                          <a:pt x="2876581" y="1715"/>
                          <a:pt x="2896542" y="24394"/>
                          <a:pt x="2898067" y="53061"/>
                        </a:cubicBezTo>
                        <a:cubicBezTo>
                          <a:pt x="2891169" y="120924"/>
                          <a:pt x="2906227" y="195987"/>
                          <a:pt x="2898067" y="265296"/>
                        </a:cubicBezTo>
                        <a:cubicBezTo>
                          <a:pt x="2895243" y="299583"/>
                          <a:pt x="2868652" y="316587"/>
                          <a:pt x="2845006" y="318357"/>
                        </a:cubicBezTo>
                        <a:cubicBezTo>
                          <a:pt x="2589259" y="345550"/>
                          <a:pt x="2468089" y="312742"/>
                          <a:pt x="2230778" y="318357"/>
                        </a:cubicBezTo>
                        <a:cubicBezTo>
                          <a:pt x="1993467" y="323972"/>
                          <a:pt x="1849945" y="314808"/>
                          <a:pt x="1476953" y="318357"/>
                        </a:cubicBezTo>
                        <a:cubicBezTo>
                          <a:pt x="1103961" y="321906"/>
                          <a:pt x="1118018" y="300768"/>
                          <a:pt x="806886" y="318357"/>
                        </a:cubicBezTo>
                        <a:cubicBezTo>
                          <a:pt x="495754" y="335946"/>
                          <a:pt x="394093" y="309466"/>
                          <a:pt x="53061" y="318357"/>
                        </a:cubicBezTo>
                        <a:cubicBezTo>
                          <a:pt x="21244" y="314444"/>
                          <a:pt x="4336" y="296554"/>
                          <a:pt x="0" y="265296"/>
                        </a:cubicBezTo>
                        <a:cubicBezTo>
                          <a:pt x="4977" y="195672"/>
                          <a:pt x="-3738" y="101193"/>
                          <a:pt x="0" y="5306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Univers Condensed Light"/>
              </a:rPr>
              <a:t>Prep an Info window to write results 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1B1B0C-026D-3619-51F8-CFE14E59D6F5}"/>
              </a:ext>
            </a:extLst>
          </p:cNvPr>
          <p:cNvSpPr/>
          <p:nvPr/>
        </p:nvSpPr>
        <p:spPr>
          <a:xfrm>
            <a:off x="1633977" y="4422062"/>
            <a:ext cx="1265210" cy="575655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265210"/>
                      <a:gd name="connsiteY0" fmla="*/ 95944 h 575655"/>
                      <a:gd name="connsiteX1" fmla="*/ 95944 w 1265210"/>
                      <a:gd name="connsiteY1" fmla="*/ 0 h 575655"/>
                      <a:gd name="connsiteX2" fmla="*/ 621872 w 1265210"/>
                      <a:gd name="connsiteY2" fmla="*/ 0 h 575655"/>
                      <a:gd name="connsiteX3" fmla="*/ 1169266 w 1265210"/>
                      <a:gd name="connsiteY3" fmla="*/ 0 h 575655"/>
                      <a:gd name="connsiteX4" fmla="*/ 1265210 w 1265210"/>
                      <a:gd name="connsiteY4" fmla="*/ 95944 h 575655"/>
                      <a:gd name="connsiteX5" fmla="*/ 1265210 w 1265210"/>
                      <a:gd name="connsiteY5" fmla="*/ 479711 h 575655"/>
                      <a:gd name="connsiteX6" fmla="*/ 1169266 w 1265210"/>
                      <a:gd name="connsiteY6" fmla="*/ 575655 h 575655"/>
                      <a:gd name="connsiteX7" fmla="*/ 654071 w 1265210"/>
                      <a:gd name="connsiteY7" fmla="*/ 575655 h 575655"/>
                      <a:gd name="connsiteX8" fmla="*/ 95944 w 1265210"/>
                      <a:gd name="connsiteY8" fmla="*/ 575655 h 575655"/>
                      <a:gd name="connsiteX9" fmla="*/ 0 w 1265210"/>
                      <a:gd name="connsiteY9" fmla="*/ 479711 h 575655"/>
                      <a:gd name="connsiteX10" fmla="*/ 0 w 1265210"/>
                      <a:gd name="connsiteY10" fmla="*/ 95944 h 575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65210" h="575655" fill="none" extrusionOk="0">
                        <a:moveTo>
                          <a:pt x="0" y="95944"/>
                        </a:moveTo>
                        <a:cubicBezTo>
                          <a:pt x="6668" y="54345"/>
                          <a:pt x="40592" y="1321"/>
                          <a:pt x="95944" y="0"/>
                        </a:cubicBezTo>
                        <a:cubicBezTo>
                          <a:pt x="343040" y="-2815"/>
                          <a:pt x="468444" y="8653"/>
                          <a:pt x="621872" y="0"/>
                        </a:cubicBezTo>
                        <a:cubicBezTo>
                          <a:pt x="775300" y="-8653"/>
                          <a:pt x="1015353" y="-26020"/>
                          <a:pt x="1169266" y="0"/>
                        </a:cubicBezTo>
                        <a:cubicBezTo>
                          <a:pt x="1220698" y="-10175"/>
                          <a:pt x="1266902" y="54916"/>
                          <a:pt x="1265210" y="95944"/>
                        </a:cubicBezTo>
                        <a:cubicBezTo>
                          <a:pt x="1269858" y="223164"/>
                          <a:pt x="1274449" y="360840"/>
                          <a:pt x="1265210" y="479711"/>
                        </a:cubicBezTo>
                        <a:cubicBezTo>
                          <a:pt x="1269940" y="538756"/>
                          <a:pt x="1232667" y="577460"/>
                          <a:pt x="1169266" y="575655"/>
                        </a:cubicBezTo>
                        <a:cubicBezTo>
                          <a:pt x="1023713" y="597546"/>
                          <a:pt x="760175" y="597725"/>
                          <a:pt x="654071" y="575655"/>
                        </a:cubicBezTo>
                        <a:cubicBezTo>
                          <a:pt x="547968" y="553585"/>
                          <a:pt x="372351" y="558399"/>
                          <a:pt x="95944" y="575655"/>
                        </a:cubicBezTo>
                        <a:cubicBezTo>
                          <a:pt x="50688" y="578447"/>
                          <a:pt x="-3915" y="530837"/>
                          <a:pt x="0" y="479711"/>
                        </a:cubicBezTo>
                        <a:cubicBezTo>
                          <a:pt x="-4946" y="292396"/>
                          <a:pt x="2296" y="235611"/>
                          <a:pt x="0" y="95944"/>
                        </a:cubicBezTo>
                        <a:close/>
                      </a:path>
                      <a:path w="1265210" h="575655" stroke="0" extrusionOk="0">
                        <a:moveTo>
                          <a:pt x="0" y="95944"/>
                        </a:moveTo>
                        <a:cubicBezTo>
                          <a:pt x="1702" y="37746"/>
                          <a:pt x="43825" y="5272"/>
                          <a:pt x="95944" y="0"/>
                        </a:cubicBezTo>
                        <a:cubicBezTo>
                          <a:pt x="323284" y="18126"/>
                          <a:pt x="478434" y="11735"/>
                          <a:pt x="600405" y="0"/>
                        </a:cubicBezTo>
                        <a:cubicBezTo>
                          <a:pt x="722376" y="-11735"/>
                          <a:pt x="1019311" y="-9639"/>
                          <a:pt x="1169266" y="0"/>
                        </a:cubicBezTo>
                        <a:cubicBezTo>
                          <a:pt x="1224356" y="2083"/>
                          <a:pt x="1266305" y="36763"/>
                          <a:pt x="1265210" y="95944"/>
                        </a:cubicBezTo>
                        <a:cubicBezTo>
                          <a:pt x="1282648" y="266912"/>
                          <a:pt x="1275734" y="377820"/>
                          <a:pt x="1265210" y="479711"/>
                        </a:cubicBezTo>
                        <a:cubicBezTo>
                          <a:pt x="1263849" y="521551"/>
                          <a:pt x="1224539" y="579191"/>
                          <a:pt x="1169266" y="575655"/>
                        </a:cubicBezTo>
                        <a:cubicBezTo>
                          <a:pt x="992260" y="565272"/>
                          <a:pt x="867037" y="551084"/>
                          <a:pt x="654071" y="575655"/>
                        </a:cubicBezTo>
                        <a:cubicBezTo>
                          <a:pt x="441105" y="600226"/>
                          <a:pt x="288528" y="596514"/>
                          <a:pt x="95944" y="575655"/>
                        </a:cubicBezTo>
                        <a:cubicBezTo>
                          <a:pt x="54776" y="576346"/>
                          <a:pt x="3398" y="534793"/>
                          <a:pt x="0" y="479711"/>
                        </a:cubicBezTo>
                        <a:cubicBezTo>
                          <a:pt x="16298" y="372792"/>
                          <a:pt x="8654" y="250275"/>
                          <a:pt x="0" y="9594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FOR LOOP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837C030-AA5C-8816-2D6F-983744EEEBB9}"/>
              </a:ext>
            </a:extLst>
          </p:cNvPr>
          <p:cNvSpPr/>
          <p:nvPr/>
        </p:nvSpPr>
        <p:spPr>
          <a:xfrm>
            <a:off x="2899559" y="4116779"/>
            <a:ext cx="316674" cy="11875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421D2-DF1B-C510-69B0-64BC7FF0E592}"/>
              </a:ext>
            </a:extLst>
          </p:cNvPr>
          <p:cNvSpPr txBox="1"/>
          <p:nvPr/>
        </p:nvSpPr>
        <p:spPr>
          <a:xfrm>
            <a:off x="6679869" y="4423555"/>
            <a:ext cx="53339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set </a:t>
            </a:r>
            <a:r>
              <a:rPr lang="en-US" sz="1600" b="1" dirty="0" err="1">
                <a:solidFill>
                  <a:schemeClr val="accent4"/>
                </a:solidFill>
                <a:latin typeface="Univers Condensed Light"/>
              </a:rPr>
              <a:t>soundName</a:t>
            </a:r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 variable (getting extracted sound name)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F22DF-1A57-F6B8-3639-03D8CA1550E8}"/>
              </a:ext>
            </a:extLst>
          </p:cNvPr>
          <p:cNvSpPr txBox="1"/>
          <p:nvPr/>
        </p:nvSpPr>
        <p:spPr>
          <a:xfrm>
            <a:off x="7639790" y="4631373"/>
            <a:ext cx="4374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Set </a:t>
            </a:r>
            <a:r>
              <a:rPr lang="en-US" sz="1600" b="1" dirty="0" err="1">
                <a:solidFill>
                  <a:schemeClr val="accent4"/>
                </a:solidFill>
                <a:latin typeface="Univers Condensed Light"/>
              </a:rPr>
              <a:t>meanIntensity</a:t>
            </a:r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 variable as string (using Function)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474CE-EB63-3E0F-ABE0-DE1E0A6C70DE}"/>
              </a:ext>
            </a:extLst>
          </p:cNvPr>
          <p:cNvSpPr txBox="1"/>
          <p:nvPr/>
        </p:nvSpPr>
        <p:spPr>
          <a:xfrm>
            <a:off x="9401299" y="4829295"/>
            <a:ext cx="25630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Adding line on the info window </a:t>
            </a:r>
          </a:p>
        </p:txBody>
      </p:sp>
    </p:spTree>
    <p:extLst>
      <p:ext uri="{BB962C8B-B14F-4D97-AF65-F5344CB8AC3E}">
        <p14:creationId xmlns:p14="http://schemas.microsoft.com/office/powerpoint/2010/main" val="79947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A64C94-E6EB-FD78-7A3E-48ECE804276A}"/>
              </a:ext>
            </a:extLst>
          </p:cNvPr>
          <p:cNvSpPr/>
          <p:nvPr/>
        </p:nvSpPr>
        <p:spPr>
          <a:xfrm>
            <a:off x="243004" y="5095941"/>
            <a:ext cx="484910" cy="657541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84910"/>
                      <a:gd name="connsiteY0" fmla="*/ 80820 h 657541"/>
                      <a:gd name="connsiteX1" fmla="*/ 80820 w 484910"/>
                      <a:gd name="connsiteY1" fmla="*/ 0 h 657541"/>
                      <a:gd name="connsiteX2" fmla="*/ 404090 w 484910"/>
                      <a:gd name="connsiteY2" fmla="*/ 0 h 657541"/>
                      <a:gd name="connsiteX3" fmla="*/ 484910 w 484910"/>
                      <a:gd name="connsiteY3" fmla="*/ 80820 h 657541"/>
                      <a:gd name="connsiteX4" fmla="*/ 484910 w 484910"/>
                      <a:gd name="connsiteY4" fmla="*/ 576721 h 657541"/>
                      <a:gd name="connsiteX5" fmla="*/ 404090 w 484910"/>
                      <a:gd name="connsiteY5" fmla="*/ 657541 h 657541"/>
                      <a:gd name="connsiteX6" fmla="*/ 80820 w 484910"/>
                      <a:gd name="connsiteY6" fmla="*/ 657541 h 657541"/>
                      <a:gd name="connsiteX7" fmla="*/ 0 w 484910"/>
                      <a:gd name="connsiteY7" fmla="*/ 576721 h 657541"/>
                      <a:gd name="connsiteX8" fmla="*/ 0 w 484910"/>
                      <a:gd name="connsiteY8" fmla="*/ 80820 h 657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4910" h="657541" fill="none" extrusionOk="0">
                        <a:moveTo>
                          <a:pt x="0" y="80820"/>
                        </a:moveTo>
                        <a:cubicBezTo>
                          <a:pt x="6110" y="36901"/>
                          <a:pt x="44547" y="-3127"/>
                          <a:pt x="80820" y="0"/>
                        </a:cubicBezTo>
                        <a:cubicBezTo>
                          <a:pt x="201475" y="4482"/>
                          <a:pt x="281015" y="-11744"/>
                          <a:pt x="404090" y="0"/>
                        </a:cubicBezTo>
                        <a:cubicBezTo>
                          <a:pt x="445356" y="-5248"/>
                          <a:pt x="495038" y="40744"/>
                          <a:pt x="484910" y="80820"/>
                        </a:cubicBezTo>
                        <a:cubicBezTo>
                          <a:pt x="501485" y="180156"/>
                          <a:pt x="502450" y="403045"/>
                          <a:pt x="484910" y="576721"/>
                        </a:cubicBezTo>
                        <a:cubicBezTo>
                          <a:pt x="483224" y="610331"/>
                          <a:pt x="449015" y="659583"/>
                          <a:pt x="404090" y="657541"/>
                        </a:cubicBezTo>
                        <a:cubicBezTo>
                          <a:pt x="246274" y="666220"/>
                          <a:pt x="224352" y="661522"/>
                          <a:pt x="80820" y="657541"/>
                        </a:cubicBezTo>
                        <a:cubicBezTo>
                          <a:pt x="39871" y="662262"/>
                          <a:pt x="10228" y="623130"/>
                          <a:pt x="0" y="576721"/>
                        </a:cubicBezTo>
                        <a:cubicBezTo>
                          <a:pt x="-13385" y="403813"/>
                          <a:pt x="-22170" y="193487"/>
                          <a:pt x="0" y="80820"/>
                        </a:cubicBezTo>
                        <a:close/>
                      </a:path>
                      <a:path w="484910" h="657541" stroke="0" extrusionOk="0">
                        <a:moveTo>
                          <a:pt x="0" y="80820"/>
                        </a:moveTo>
                        <a:cubicBezTo>
                          <a:pt x="2111" y="29720"/>
                          <a:pt x="37950" y="10711"/>
                          <a:pt x="80820" y="0"/>
                        </a:cubicBezTo>
                        <a:cubicBezTo>
                          <a:pt x="185912" y="4836"/>
                          <a:pt x="283963" y="10670"/>
                          <a:pt x="404090" y="0"/>
                        </a:cubicBezTo>
                        <a:cubicBezTo>
                          <a:pt x="444313" y="4924"/>
                          <a:pt x="489045" y="42244"/>
                          <a:pt x="484910" y="80820"/>
                        </a:cubicBezTo>
                        <a:cubicBezTo>
                          <a:pt x="501568" y="199059"/>
                          <a:pt x="501568" y="357344"/>
                          <a:pt x="484910" y="576721"/>
                        </a:cubicBezTo>
                        <a:cubicBezTo>
                          <a:pt x="491994" y="626708"/>
                          <a:pt x="439684" y="661326"/>
                          <a:pt x="404090" y="657541"/>
                        </a:cubicBezTo>
                        <a:cubicBezTo>
                          <a:pt x="296275" y="654759"/>
                          <a:pt x="166282" y="654521"/>
                          <a:pt x="80820" y="657541"/>
                        </a:cubicBezTo>
                        <a:cubicBezTo>
                          <a:pt x="31336" y="666094"/>
                          <a:pt x="-2759" y="620494"/>
                          <a:pt x="0" y="576721"/>
                        </a:cubicBezTo>
                        <a:cubicBezTo>
                          <a:pt x="-19139" y="395011"/>
                          <a:pt x="-18191" y="300451"/>
                          <a:pt x="0" y="8082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FC3994-A146-DA17-E17F-54CE3DD0F51E}"/>
              </a:ext>
            </a:extLst>
          </p:cNvPr>
          <p:cNvSpPr/>
          <p:nvPr/>
        </p:nvSpPr>
        <p:spPr>
          <a:xfrm>
            <a:off x="247423" y="3948146"/>
            <a:ext cx="484515" cy="613039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84515"/>
                      <a:gd name="connsiteY0" fmla="*/ 80754 h 613039"/>
                      <a:gd name="connsiteX1" fmla="*/ 80754 w 484515"/>
                      <a:gd name="connsiteY1" fmla="*/ 0 h 613039"/>
                      <a:gd name="connsiteX2" fmla="*/ 403761 w 484515"/>
                      <a:gd name="connsiteY2" fmla="*/ 0 h 613039"/>
                      <a:gd name="connsiteX3" fmla="*/ 484515 w 484515"/>
                      <a:gd name="connsiteY3" fmla="*/ 80754 h 613039"/>
                      <a:gd name="connsiteX4" fmla="*/ 484515 w 484515"/>
                      <a:gd name="connsiteY4" fmla="*/ 532285 h 613039"/>
                      <a:gd name="connsiteX5" fmla="*/ 403761 w 484515"/>
                      <a:gd name="connsiteY5" fmla="*/ 613039 h 613039"/>
                      <a:gd name="connsiteX6" fmla="*/ 80754 w 484515"/>
                      <a:gd name="connsiteY6" fmla="*/ 613039 h 613039"/>
                      <a:gd name="connsiteX7" fmla="*/ 0 w 484515"/>
                      <a:gd name="connsiteY7" fmla="*/ 532285 h 613039"/>
                      <a:gd name="connsiteX8" fmla="*/ 0 w 484515"/>
                      <a:gd name="connsiteY8" fmla="*/ 80754 h 613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4515" h="613039" fill="none" extrusionOk="0">
                        <a:moveTo>
                          <a:pt x="0" y="80754"/>
                        </a:moveTo>
                        <a:cubicBezTo>
                          <a:pt x="4596" y="36694"/>
                          <a:pt x="37740" y="-593"/>
                          <a:pt x="80754" y="0"/>
                        </a:cubicBezTo>
                        <a:cubicBezTo>
                          <a:pt x="228948" y="-9420"/>
                          <a:pt x="325220" y="850"/>
                          <a:pt x="403761" y="0"/>
                        </a:cubicBezTo>
                        <a:cubicBezTo>
                          <a:pt x="446416" y="-3027"/>
                          <a:pt x="493340" y="40129"/>
                          <a:pt x="484515" y="80754"/>
                        </a:cubicBezTo>
                        <a:cubicBezTo>
                          <a:pt x="481827" y="223384"/>
                          <a:pt x="490730" y="322756"/>
                          <a:pt x="484515" y="532285"/>
                        </a:cubicBezTo>
                        <a:cubicBezTo>
                          <a:pt x="484156" y="574538"/>
                          <a:pt x="449261" y="619406"/>
                          <a:pt x="403761" y="613039"/>
                        </a:cubicBezTo>
                        <a:cubicBezTo>
                          <a:pt x="278453" y="613245"/>
                          <a:pt x="220321" y="598560"/>
                          <a:pt x="80754" y="613039"/>
                        </a:cubicBezTo>
                        <a:cubicBezTo>
                          <a:pt x="39946" y="617893"/>
                          <a:pt x="7824" y="578240"/>
                          <a:pt x="0" y="532285"/>
                        </a:cubicBezTo>
                        <a:cubicBezTo>
                          <a:pt x="-17620" y="311465"/>
                          <a:pt x="-3559" y="186791"/>
                          <a:pt x="0" y="80754"/>
                        </a:cubicBezTo>
                        <a:close/>
                      </a:path>
                      <a:path w="484515" h="613039" stroke="0" extrusionOk="0">
                        <a:moveTo>
                          <a:pt x="0" y="80754"/>
                        </a:moveTo>
                        <a:cubicBezTo>
                          <a:pt x="1969" y="30126"/>
                          <a:pt x="36954" y="4842"/>
                          <a:pt x="80754" y="0"/>
                        </a:cubicBezTo>
                        <a:cubicBezTo>
                          <a:pt x="175402" y="1269"/>
                          <a:pt x="316941" y="6859"/>
                          <a:pt x="403761" y="0"/>
                        </a:cubicBezTo>
                        <a:cubicBezTo>
                          <a:pt x="446411" y="2174"/>
                          <a:pt x="489338" y="43224"/>
                          <a:pt x="484515" y="80754"/>
                        </a:cubicBezTo>
                        <a:cubicBezTo>
                          <a:pt x="486427" y="297376"/>
                          <a:pt x="497518" y="440724"/>
                          <a:pt x="484515" y="532285"/>
                        </a:cubicBezTo>
                        <a:cubicBezTo>
                          <a:pt x="490903" y="581709"/>
                          <a:pt x="446281" y="613909"/>
                          <a:pt x="403761" y="613039"/>
                        </a:cubicBezTo>
                        <a:cubicBezTo>
                          <a:pt x="303438" y="616569"/>
                          <a:pt x="204541" y="617001"/>
                          <a:pt x="80754" y="613039"/>
                        </a:cubicBezTo>
                        <a:cubicBezTo>
                          <a:pt x="33344" y="617999"/>
                          <a:pt x="-2826" y="576000"/>
                          <a:pt x="0" y="532285"/>
                        </a:cubicBezTo>
                        <a:cubicBezTo>
                          <a:pt x="-20049" y="389045"/>
                          <a:pt x="5998" y="252759"/>
                          <a:pt x="0" y="8075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B8CF2-4713-5A0F-438F-FE3FB6F9E5E8}"/>
              </a:ext>
            </a:extLst>
          </p:cNvPr>
          <p:cNvSpPr/>
          <p:nvPr/>
        </p:nvSpPr>
        <p:spPr>
          <a:xfrm>
            <a:off x="250173" y="2753469"/>
            <a:ext cx="479020" cy="581702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79020"/>
                      <a:gd name="connsiteY0" fmla="*/ 79838 h 581702"/>
                      <a:gd name="connsiteX1" fmla="*/ 79838 w 479020"/>
                      <a:gd name="connsiteY1" fmla="*/ 0 h 581702"/>
                      <a:gd name="connsiteX2" fmla="*/ 399182 w 479020"/>
                      <a:gd name="connsiteY2" fmla="*/ 0 h 581702"/>
                      <a:gd name="connsiteX3" fmla="*/ 479020 w 479020"/>
                      <a:gd name="connsiteY3" fmla="*/ 79838 h 581702"/>
                      <a:gd name="connsiteX4" fmla="*/ 479020 w 479020"/>
                      <a:gd name="connsiteY4" fmla="*/ 501864 h 581702"/>
                      <a:gd name="connsiteX5" fmla="*/ 399182 w 479020"/>
                      <a:gd name="connsiteY5" fmla="*/ 581702 h 581702"/>
                      <a:gd name="connsiteX6" fmla="*/ 79838 w 479020"/>
                      <a:gd name="connsiteY6" fmla="*/ 581702 h 581702"/>
                      <a:gd name="connsiteX7" fmla="*/ 0 w 479020"/>
                      <a:gd name="connsiteY7" fmla="*/ 501864 h 581702"/>
                      <a:gd name="connsiteX8" fmla="*/ 0 w 479020"/>
                      <a:gd name="connsiteY8" fmla="*/ 79838 h 581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020" h="581702" fill="none" extrusionOk="0">
                        <a:moveTo>
                          <a:pt x="0" y="79838"/>
                        </a:moveTo>
                        <a:cubicBezTo>
                          <a:pt x="8302" y="36719"/>
                          <a:pt x="41701" y="-2227"/>
                          <a:pt x="79838" y="0"/>
                        </a:cubicBezTo>
                        <a:cubicBezTo>
                          <a:pt x="160048" y="-9241"/>
                          <a:pt x="306254" y="11474"/>
                          <a:pt x="399182" y="0"/>
                        </a:cubicBezTo>
                        <a:cubicBezTo>
                          <a:pt x="438353" y="-7667"/>
                          <a:pt x="484309" y="38127"/>
                          <a:pt x="479020" y="79838"/>
                        </a:cubicBezTo>
                        <a:cubicBezTo>
                          <a:pt x="487905" y="270371"/>
                          <a:pt x="472202" y="295318"/>
                          <a:pt x="479020" y="501864"/>
                        </a:cubicBezTo>
                        <a:cubicBezTo>
                          <a:pt x="478136" y="540179"/>
                          <a:pt x="444220" y="588378"/>
                          <a:pt x="399182" y="581702"/>
                        </a:cubicBezTo>
                        <a:cubicBezTo>
                          <a:pt x="324459" y="581926"/>
                          <a:pt x="184118" y="583679"/>
                          <a:pt x="79838" y="581702"/>
                        </a:cubicBezTo>
                        <a:cubicBezTo>
                          <a:pt x="37051" y="583374"/>
                          <a:pt x="8869" y="547495"/>
                          <a:pt x="0" y="501864"/>
                        </a:cubicBezTo>
                        <a:cubicBezTo>
                          <a:pt x="9696" y="349639"/>
                          <a:pt x="-17434" y="196714"/>
                          <a:pt x="0" y="79838"/>
                        </a:cubicBezTo>
                        <a:close/>
                      </a:path>
                      <a:path w="479020" h="581702" stroke="0" extrusionOk="0">
                        <a:moveTo>
                          <a:pt x="0" y="79838"/>
                        </a:moveTo>
                        <a:cubicBezTo>
                          <a:pt x="2826" y="27090"/>
                          <a:pt x="36998" y="7599"/>
                          <a:pt x="79838" y="0"/>
                        </a:cubicBezTo>
                        <a:cubicBezTo>
                          <a:pt x="228170" y="11655"/>
                          <a:pt x="325677" y="13201"/>
                          <a:pt x="399182" y="0"/>
                        </a:cubicBezTo>
                        <a:cubicBezTo>
                          <a:pt x="440452" y="3150"/>
                          <a:pt x="483545" y="42377"/>
                          <a:pt x="479020" y="79838"/>
                        </a:cubicBezTo>
                        <a:cubicBezTo>
                          <a:pt x="481913" y="184017"/>
                          <a:pt x="492019" y="310268"/>
                          <a:pt x="479020" y="501864"/>
                        </a:cubicBezTo>
                        <a:cubicBezTo>
                          <a:pt x="481480" y="547815"/>
                          <a:pt x="436549" y="584518"/>
                          <a:pt x="399182" y="581702"/>
                        </a:cubicBezTo>
                        <a:cubicBezTo>
                          <a:pt x="310323" y="591615"/>
                          <a:pt x="212917" y="591902"/>
                          <a:pt x="79838" y="581702"/>
                        </a:cubicBezTo>
                        <a:cubicBezTo>
                          <a:pt x="32176" y="587999"/>
                          <a:pt x="-3141" y="544975"/>
                          <a:pt x="0" y="501864"/>
                        </a:cubicBezTo>
                        <a:cubicBezTo>
                          <a:pt x="-12160" y="354717"/>
                          <a:pt x="6923" y="213492"/>
                          <a:pt x="0" y="7983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09C2F2-D720-46E5-3D4E-24D2AA194643}"/>
              </a:ext>
            </a:extLst>
          </p:cNvPr>
          <p:cNvSpPr/>
          <p:nvPr/>
        </p:nvSpPr>
        <p:spPr>
          <a:xfrm>
            <a:off x="244656" y="1519598"/>
            <a:ext cx="498106" cy="583870"/>
          </a:xfrm>
          <a:prstGeom prst="roundRect">
            <a:avLst/>
          </a:prstGeom>
          <a:solidFill>
            <a:srgbClr val="FFFFA8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98106"/>
                      <a:gd name="connsiteY0" fmla="*/ 83019 h 583870"/>
                      <a:gd name="connsiteX1" fmla="*/ 83019 w 498106"/>
                      <a:gd name="connsiteY1" fmla="*/ 0 h 583870"/>
                      <a:gd name="connsiteX2" fmla="*/ 415087 w 498106"/>
                      <a:gd name="connsiteY2" fmla="*/ 0 h 583870"/>
                      <a:gd name="connsiteX3" fmla="*/ 498106 w 498106"/>
                      <a:gd name="connsiteY3" fmla="*/ 83019 h 583870"/>
                      <a:gd name="connsiteX4" fmla="*/ 498106 w 498106"/>
                      <a:gd name="connsiteY4" fmla="*/ 500851 h 583870"/>
                      <a:gd name="connsiteX5" fmla="*/ 415087 w 498106"/>
                      <a:gd name="connsiteY5" fmla="*/ 583870 h 583870"/>
                      <a:gd name="connsiteX6" fmla="*/ 83019 w 498106"/>
                      <a:gd name="connsiteY6" fmla="*/ 583870 h 583870"/>
                      <a:gd name="connsiteX7" fmla="*/ 0 w 498106"/>
                      <a:gd name="connsiteY7" fmla="*/ 500851 h 583870"/>
                      <a:gd name="connsiteX8" fmla="*/ 0 w 498106"/>
                      <a:gd name="connsiteY8" fmla="*/ 83019 h 58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98106" h="583870" fill="none" extrusionOk="0">
                        <a:moveTo>
                          <a:pt x="0" y="83019"/>
                        </a:moveTo>
                        <a:cubicBezTo>
                          <a:pt x="6342" y="37913"/>
                          <a:pt x="42394" y="-1954"/>
                          <a:pt x="83019" y="0"/>
                        </a:cubicBezTo>
                        <a:cubicBezTo>
                          <a:pt x="177428" y="13596"/>
                          <a:pt x="301311" y="3949"/>
                          <a:pt x="415087" y="0"/>
                        </a:cubicBezTo>
                        <a:cubicBezTo>
                          <a:pt x="455318" y="-8752"/>
                          <a:pt x="503777" y="39723"/>
                          <a:pt x="498106" y="83019"/>
                        </a:cubicBezTo>
                        <a:cubicBezTo>
                          <a:pt x="516216" y="171132"/>
                          <a:pt x="491619" y="308001"/>
                          <a:pt x="498106" y="500851"/>
                        </a:cubicBezTo>
                        <a:cubicBezTo>
                          <a:pt x="496984" y="539363"/>
                          <a:pt x="461734" y="589504"/>
                          <a:pt x="415087" y="583870"/>
                        </a:cubicBezTo>
                        <a:cubicBezTo>
                          <a:pt x="273529" y="568092"/>
                          <a:pt x="191579" y="577033"/>
                          <a:pt x="83019" y="583870"/>
                        </a:cubicBezTo>
                        <a:cubicBezTo>
                          <a:pt x="40788" y="588505"/>
                          <a:pt x="7152" y="547941"/>
                          <a:pt x="0" y="500851"/>
                        </a:cubicBezTo>
                        <a:cubicBezTo>
                          <a:pt x="-13899" y="300846"/>
                          <a:pt x="15250" y="242459"/>
                          <a:pt x="0" y="83019"/>
                        </a:cubicBezTo>
                        <a:close/>
                      </a:path>
                      <a:path w="498106" h="583870" stroke="0" extrusionOk="0">
                        <a:moveTo>
                          <a:pt x="0" y="83019"/>
                        </a:moveTo>
                        <a:cubicBezTo>
                          <a:pt x="2804" y="28584"/>
                          <a:pt x="38501" y="8077"/>
                          <a:pt x="83019" y="0"/>
                        </a:cubicBezTo>
                        <a:cubicBezTo>
                          <a:pt x="205419" y="16097"/>
                          <a:pt x="314557" y="3742"/>
                          <a:pt x="415087" y="0"/>
                        </a:cubicBezTo>
                        <a:cubicBezTo>
                          <a:pt x="457109" y="4271"/>
                          <a:pt x="500917" y="41288"/>
                          <a:pt x="498106" y="83019"/>
                        </a:cubicBezTo>
                        <a:cubicBezTo>
                          <a:pt x="514883" y="238415"/>
                          <a:pt x="496229" y="303314"/>
                          <a:pt x="498106" y="500851"/>
                        </a:cubicBezTo>
                        <a:cubicBezTo>
                          <a:pt x="501956" y="549609"/>
                          <a:pt x="452860" y="587251"/>
                          <a:pt x="415087" y="583870"/>
                        </a:cubicBezTo>
                        <a:cubicBezTo>
                          <a:pt x="274858" y="596544"/>
                          <a:pt x="230510" y="594435"/>
                          <a:pt x="83019" y="583870"/>
                        </a:cubicBezTo>
                        <a:cubicBezTo>
                          <a:pt x="33541" y="590271"/>
                          <a:pt x="-4301" y="545356"/>
                          <a:pt x="0" y="500851"/>
                        </a:cubicBezTo>
                        <a:cubicBezTo>
                          <a:pt x="3639" y="358947"/>
                          <a:pt x="14472" y="260173"/>
                          <a:pt x="0" y="8301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A3B57-B043-7E55-CC8D-7AC64C4AF7C2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Overview of  Today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B267F-EA16-F993-DAD7-2AD9C861126F}"/>
              </a:ext>
            </a:extLst>
          </p:cNvPr>
          <p:cNvSpPr txBox="1"/>
          <p:nvPr/>
        </p:nvSpPr>
        <p:spPr>
          <a:xfrm>
            <a:off x="247403" y="1474519"/>
            <a:ext cx="11994076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>
                <a:latin typeface="Univers Condensed Light"/>
              </a:rPr>
              <a:t> Introducing </a:t>
            </a:r>
            <a:r>
              <a:rPr lang="en-US" sz="4000" dirty="0" err="1">
                <a:latin typeface="Univers Condensed Light"/>
              </a:rPr>
              <a:t>Praat</a:t>
            </a:r>
            <a:r>
              <a:rPr lang="en-US" sz="4000" dirty="0">
                <a:latin typeface="Univers Condensed Light"/>
              </a:rPr>
              <a:t> Scripting--what is it? </a:t>
            </a:r>
          </a:p>
          <a:p>
            <a:pPr marL="342900" indent="-342900">
              <a:buAutoNum type="arabicPeriod"/>
            </a:pPr>
            <a:endParaRPr lang="en-US" sz="4000">
              <a:latin typeface="Univers Condensed Light"/>
            </a:endParaRPr>
          </a:p>
          <a:p>
            <a:pPr marL="342900" indent="-342900">
              <a:buAutoNum type="arabicPeriod"/>
            </a:pPr>
            <a:r>
              <a:rPr lang="en-US" sz="4000" dirty="0">
                <a:latin typeface="Univers Condensed Light"/>
              </a:rPr>
              <a:t> Basic syntax</a:t>
            </a:r>
          </a:p>
          <a:p>
            <a:pPr marL="342900" indent="-342900">
              <a:buAutoNum type="arabicPeriod"/>
            </a:pPr>
            <a:endParaRPr lang="en-US" sz="4000">
              <a:latin typeface="Univers Condensed Light"/>
            </a:endParaRPr>
          </a:p>
          <a:p>
            <a:pPr marL="342900" indent="-342900">
              <a:buAutoNum type="arabicPeriod"/>
            </a:pPr>
            <a:r>
              <a:rPr lang="en-US" sz="4000" dirty="0">
                <a:latin typeface="Univers Condensed Light"/>
              </a:rPr>
              <a:t> Hands-on Practice!!</a:t>
            </a:r>
          </a:p>
          <a:p>
            <a:pPr marL="342900" indent="-342900">
              <a:buAutoNum type="arabicPeriod"/>
            </a:pPr>
            <a:endParaRPr lang="en-US" sz="4000">
              <a:latin typeface="Univers Condensed Light"/>
            </a:endParaRPr>
          </a:p>
          <a:p>
            <a:pPr marL="342900" indent="-342900">
              <a:buAutoNum type="arabicPeriod"/>
            </a:pPr>
            <a:r>
              <a:rPr lang="en-US" sz="4000" dirty="0">
                <a:latin typeface="Univers Condensed Light"/>
              </a:rPr>
              <a:t> Other Implementations you can use with scripting knowledge</a:t>
            </a:r>
          </a:p>
          <a:p>
            <a:endParaRPr lang="en-US"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63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p10/17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Other loops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564075" y="1523997"/>
            <a:ext cx="19000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Repeat  - until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3998024" y="5789218"/>
            <a:ext cx="48490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less common than For Loops, but useful.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87C99-C1C2-BBB1-D4E5-B6C6FF2B5DEB}"/>
              </a:ext>
            </a:extLst>
          </p:cNvPr>
          <p:cNvSpPr txBox="1"/>
          <p:nvPr/>
        </p:nvSpPr>
        <p:spPr>
          <a:xfrm>
            <a:off x="603659" y="3602179"/>
            <a:ext cx="22464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while  -  </a:t>
            </a:r>
            <a:r>
              <a:rPr lang="en-US" sz="2400" b="1" dirty="0" err="1">
                <a:latin typeface="Univers Condensed Light"/>
              </a:rPr>
              <a:t>endwhile</a:t>
            </a: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793BDD-9E94-A5D4-7288-742C4567B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44" r="70397" b="641"/>
          <a:stretch/>
        </p:blipFill>
        <p:spPr>
          <a:xfrm>
            <a:off x="1359724" y="4064351"/>
            <a:ext cx="2563677" cy="1690852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9C88ED9-236A-0F53-058D-4A06D6B8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24" y="2020236"/>
            <a:ext cx="7018317" cy="124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A59A08-AA96-B168-F5A9-F7DD9DFDC9C1}"/>
              </a:ext>
            </a:extLst>
          </p:cNvPr>
          <p:cNvSpPr txBox="1"/>
          <p:nvPr/>
        </p:nvSpPr>
        <p:spPr>
          <a:xfrm>
            <a:off x="3463633" y="989607"/>
            <a:ext cx="5828804" cy="8507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latin typeface="Univers Condensed Light"/>
              </a:rPr>
              <a:t>Run the code repeatedly, until the condition is met.</a:t>
            </a:r>
            <a:endParaRPr lang="en-US" u="sng" dirty="0"/>
          </a:p>
          <a:p>
            <a:endParaRPr lang="en-US" sz="2400" u="sng" dirty="0">
              <a:latin typeface="Univers Condensed 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0BB95F-EF6C-AA2B-F10C-45796979EBDC}"/>
              </a:ext>
            </a:extLst>
          </p:cNvPr>
          <p:cNvSpPr/>
          <p:nvPr/>
        </p:nvSpPr>
        <p:spPr>
          <a:xfrm>
            <a:off x="1850570" y="2790698"/>
            <a:ext cx="1088572" cy="217715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AF9891-192E-47BB-D42D-D613BF96AE1D}"/>
              </a:ext>
            </a:extLst>
          </p:cNvPr>
          <p:cNvSpPr/>
          <p:nvPr/>
        </p:nvSpPr>
        <p:spPr>
          <a:xfrm>
            <a:off x="1999011" y="4255321"/>
            <a:ext cx="722417" cy="197923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F225C7-7441-25A5-DCCF-55C0CE4B73DA}"/>
              </a:ext>
            </a:extLst>
          </p:cNvPr>
          <p:cNvSpPr/>
          <p:nvPr/>
        </p:nvSpPr>
        <p:spPr>
          <a:xfrm>
            <a:off x="7283530" y="989607"/>
            <a:ext cx="1098468" cy="46511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0E21F2-81B3-E838-A875-3F89717CB49B}"/>
              </a:ext>
            </a:extLst>
          </p:cNvPr>
          <p:cNvSpPr/>
          <p:nvPr/>
        </p:nvSpPr>
        <p:spPr>
          <a:xfrm>
            <a:off x="3998024" y="1029191"/>
            <a:ext cx="1088572" cy="385948"/>
          </a:xfrm>
          <a:prstGeom prst="ellipse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34227C-021A-1FCF-C0F2-79041921AB79}"/>
              </a:ext>
            </a:extLst>
          </p:cNvPr>
          <p:cNvSpPr/>
          <p:nvPr/>
        </p:nvSpPr>
        <p:spPr>
          <a:xfrm>
            <a:off x="1692233" y="2404752"/>
            <a:ext cx="4829298" cy="385948"/>
          </a:xfrm>
          <a:prstGeom prst="roundRect">
            <a:avLst/>
          </a:prstGeom>
          <a:noFill/>
          <a:ln w="127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8EDA87-F38F-64A1-1B22-03C1294A0878}"/>
              </a:ext>
            </a:extLst>
          </p:cNvPr>
          <p:cNvSpPr/>
          <p:nvPr/>
        </p:nvSpPr>
        <p:spPr>
          <a:xfrm>
            <a:off x="1761505" y="4492830"/>
            <a:ext cx="1771402" cy="188027"/>
          </a:xfrm>
          <a:prstGeom prst="roundRect">
            <a:avLst/>
          </a:prstGeom>
          <a:noFill/>
          <a:ln w="127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AADF37B-F408-372C-06CE-809693E86D5F}"/>
              </a:ext>
            </a:extLst>
          </p:cNvPr>
          <p:cNvSpPr/>
          <p:nvPr/>
        </p:nvSpPr>
        <p:spPr>
          <a:xfrm>
            <a:off x="1781297" y="5155869"/>
            <a:ext cx="1771402" cy="188027"/>
          </a:xfrm>
          <a:prstGeom prst="roundRect">
            <a:avLst/>
          </a:prstGeom>
          <a:noFill/>
          <a:ln w="127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7470EB-E049-49AD-F841-A9C57A487A5F}"/>
              </a:ext>
            </a:extLst>
          </p:cNvPr>
          <p:cNvSpPr/>
          <p:nvPr/>
        </p:nvSpPr>
        <p:spPr>
          <a:xfrm>
            <a:off x="1989115" y="4878775"/>
            <a:ext cx="1464624" cy="277091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41F371F-8E61-C7BB-9717-4A8F23B72EEC}"/>
              </a:ext>
            </a:extLst>
          </p:cNvPr>
          <p:cNvSpPr/>
          <p:nvPr/>
        </p:nvSpPr>
        <p:spPr>
          <a:xfrm>
            <a:off x="1207324" y="2295896"/>
            <a:ext cx="148441" cy="6135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0DB47BA-3A46-AEAF-A9BA-21ED32C14DE0}"/>
              </a:ext>
            </a:extLst>
          </p:cNvPr>
          <p:cNvSpPr/>
          <p:nvPr/>
        </p:nvSpPr>
        <p:spPr>
          <a:xfrm>
            <a:off x="1256804" y="4354285"/>
            <a:ext cx="108857" cy="4849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F1C0A9F-0DE8-8CF2-8648-017E99E4F0C4}"/>
              </a:ext>
            </a:extLst>
          </p:cNvPr>
          <p:cNvSpPr/>
          <p:nvPr/>
        </p:nvSpPr>
        <p:spPr>
          <a:xfrm>
            <a:off x="1276597" y="5037116"/>
            <a:ext cx="59376" cy="49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3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E627EE-4F67-4A98-7E15-855E4C7A6088}"/>
              </a:ext>
            </a:extLst>
          </p:cNvPr>
          <p:cNvSpPr txBox="1"/>
          <p:nvPr/>
        </p:nvSpPr>
        <p:spPr>
          <a:xfrm>
            <a:off x="380905" y="2481116"/>
            <a:ext cx="13809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 if/else section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</a:t>
            </a:r>
            <a:r>
              <a:rPr lang="en-US" dirty="0">
                <a:latin typeface="Univers Condensed Light"/>
              </a:rPr>
              <a:t>Inro</a:t>
            </a:r>
            <a:r>
              <a:rPr lang="en-US">
                <a:latin typeface="Univers Condensed Light"/>
              </a:rPr>
              <a:t>:  </a:t>
            </a:r>
            <a:r>
              <a:rPr lang="en-US" dirty="0">
                <a:latin typeface="Univers Condensed Light"/>
              </a:rPr>
              <a:t>p11/17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Jumping depending on conditions "if statement"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96-5E7C-3FAA-0236-E678B964E728}"/>
              </a:ext>
            </a:extLst>
          </p:cNvPr>
          <p:cNvSpPr txBox="1"/>
          <p:nvPr/>
        </p:nvSpPr>
        <p:spPr>
          <a:xfrm>
            <a:off x="5175659" y="1237011"/>
            <a:ext cx="1850570" cy="47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Basic Idea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1810986" y="5809010"/>
            <a:ext cx="93716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Especially useful when you want to force the code to skip some data with errors!</a:t>
            </a:r>
          </a:p>
          <a:p>
            <a:endParaRPr lang="en-US" sz="2400" dirty="0">
              <a:latin typeface="Univers Condensed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4D3941-61BA-B553-1328-B79B230153D4}"/>
              </a:ext>
            </a:extLst>
          </p:cNvPr>
          <p:cNvSpPr/>
          <p:nvPr/>
        </p:nvSpPr>
        <p:spPr>
          <a:xfrm>
            <a:off x="1812107" y="4263724"/>
            <a:ext cx="8845623" cy="1278278"/>
          </a:xfrm>
          <a:prstGeom prst="roundRect">
            <a:avLst/>
          </a:prstGeom>
          <a:solidFill>
            <a:srgbClr val="FFE6D6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845623"/>
                      <a:gd name="connsiteY0" fmla="*/ 213051 h 1278278"/>
                      <a:gd name="connsiteX1" fmla="*/ 213051 w 8845623"/>
                      <a:gd name="connsiteY1" fmla="*/ 0 h 1278278"/>
                      <a:gd name="connsiteX2" fmla="*/ 944902 w 8845623"/>
                      <a:gd name="connsiteY2" fmla="*/ 0 h 1278278"/>
                      <a:gd name="connsiteX3" fmla="*/ 1592557 w 8845623"/>
                      <a:gd name="connsiteY3" fmla="*/ 0 h 1278278"/>
                      <a:gd name="connsiteX4" fmla="*/ 1987627 w 8845623"/>
                      <a:gd name="connsiteY4" fmla="*/ 0 h 1278278"/>
                      <a:gd name="connsiteX5" fmla="*/ 2803673 w 8845623"/>
                      <a:gd name="connsiteY5" fmla="*/ 0 h 1278278"/>
                      <a:gd name="connsiteX6" fmla="*/ 3451328 w 8845623"/>
                      <a:gd name="connsiteY6" fmla="*/ 0 h 1278278"/>
                      <a:gd name="connsiteX7" fmla="*/ 4098984 w 8845623"/>
                      <a:gd name="connsiteY7" fmla="*/ 0 h 1278278"/>
                      <a:gd name="connsiteX8" fmla="*/ 4915030 w 8845623"/>
                      <a:gd name="connsiteY8" fmla="*/ 0 h 1278278"/>
                      <a:gd name="connsiteX9" fmla="*/ 5394295 w 8845623"/>
                      <a:gd name="connsiteY9" fmla="*/ 0 h 1278278"/>
                      <a:gd name="connsiteX10" fmla="*/ 5873560 w 8845623"/>
                      <a:gd name="connsiteY10" fmla="*/ 0 h 1278278"/>
                      <a:gd name="connsiteX11" fmla="*/ 6437020 w 8845623"/>
                      <a:gd name="connsiteY11" fmla="*/ 0 h 1278278"/>
                      <a:gd name="connsiteX12" fmla="*/ 7253066 w 8845623"/>
                      <a:gd name="connsiteY12" fmla="*/ 0 h 1278278"/>
                      <a:gd name="connsiteX13" fmla="*/ 7984917 w 8845623"/>
                      <a:gd name="connsiteY13" fmla="*/ 0 h 1278278"/>
                      <a:gd name="connsiteX14" fmla="*/ 8632572 w 8845623"/>
                      <a:gd name="connsiteY14" fmla="*/ 0 h 1278278"/>
                      <a:gd name="connsiteX15" fmla="*/ 8845623 w 8845623"/>
                      <a:gd name="connsiteY15" fmla="*/ 213051 h 1278278"/>
                      <a:gd name="connsiteX16" fmla="*/ 8845623 w 8845623"/>
                      <a:gd name="connsiteY16" fmla="*/ 639139 h 1278278"/>
                      <a:gd name="connsiteX17" fmla="*/ 8845623 w 8845623"/>
                      <a:gd name="connsiteY17" fmla="*/ 1065227 h 1278278"/>
                      <a:gd name="connsiteX18" fmla="*/ 8632572 w 8845623"/>
                      <a:gd name="connsiteY18" fmla="*/ 1278278 h 1278278"/>
                      <a:gd name="connsiteX19" fmla="*/ 7900721 w 8845623"/>
                      <a:gd name="connsiteY19" fmla="*/ 1278278 h 1278278"/>
                      <a:gd name="connsiteX20" fmla="*/ 7337261 w 8845623"/>
                      <a:gd name="connsiteY20" fmla="*/ 1278278 h 1278278"/>
                      <a:gd name="connsiteX21" fmla="*/ 6689606 w 8845623"/>
                      <a:gd name="connsiteY21" fmla="*/ 1278278 h 1278278"/>
                      <a:gd name="connsiteX22" fmla="*/ 6126145 w 8845623"/>
                      <a:gd name="connsiteY22" fmla="*/ 1278278 h 1278278"/>
                      <a:gd name="connsiteX23" fmla="*/ 5394295 w 8845623"/>
                      <a:gd name="connsiteY23" fmla="*/ 1278278 h 1278278"/>
                      <a:gd name="connsiteX24" fmla="*/ 4999225 w 8845623"/>
                      <a:gd name="connsiteY24" fmla="*/ 1278278 h 1278278"/>
                      <a:gd name="connsiteX25" fmla="*/ 4519960 w 8845623"/>
                      <a:gd name="connsiteY25" fmla="*/ 1278278 h 1278278"/>
                      <a:gd name="connsiteX26" fmla="*/ 3703914 w 8845623"/>
                      <a:gd name="connsiteY26" fmla="*/ 1278278 h 1278278"/>
                      <a:gd name="connsiteX27" fmla="*/ 2887868 w 8845623"/>
                      <a:gd name="connsiteY27" fmla="*/ 1278278 h 1278278"/>
                      <a:gd name="connsiteX28" fmla="*/ 2240213 w 8845623"/>
                      <a:gd name="connsiteY28" fmla="*/ 1278278 h 1278278"/>
                      <a:gd name="connsiteX29" fmla="*/ 1424167 w 8845623"/>
                      <a:gd name="connsiteY29" fmla="*/ 1278278 h 1278278"/>
                      <a:gd name="connsiteX30" fmla="*/ 944902 w 8845623"/>
                      <a:gd name="connsiteY30" fmla="*/ 1278278 h 1278278"/>
                      <a:gd name="connsiteX31" fmla="*/ 213051 w 8845623"/>
                      <a:gd name="connsiteY31" fmla="*/ 1278278 h 1278278"/>
                      <a:gd name="connsiteX32" fmla="*/ 0 w 8845623"/>
                      <a:gd name="connsiteY32" fmla="*/ 1065227 h 1278278"/>
                      <a:gd name="connsiteX33" fmla="*/ 0 w 8845623"/>
                      <a:gd name="connsiteY33" fmla="*/ 647661 h 1278278"/>
                      <a:gd name="connsiteX34" fmla="*/ 0 w 8845623"/>
                      <a:gd name="connsiteY34" fmla="*/ 213051 h 1278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8845623" h="1278278" fill="none" extrusionOk="0">
                        <a:moveTo>
                          <a:pt x="0" y="213051"/>
                        </a:moveTo>
                        <a:cubicBezTo>
                          <a:pt x="16026" y="111772"/>
                          <a:pt x="84335" y="4482"/>
                          <a:pt x="213051" y="0"/>
                        </a:cubicBezTo>
                        <a:cubicBezTo>
                          <a:pt x="493426" y="-17697"/>
                          <a:pt x="713125" y="21625"/>
                          <a:pt x="944902" y="0"/>
                        </a:cubicBezTo>
                        <a:cubicBezTo>
                          <a:pt x="1176679" y="-21625"/>
                          <a:pt x="1371192" y="19632"/>
                          <a:pt x="1592557" y="0"/>
                        </a:cubicBezTo>
                        <a:cubicBezTo>
                          <a:pt x="1813923" y="-19632"/>
                          <a:pt x="1829762" y="17465"/>
                          <a:pt x="1987627" y="0"/>
                        </a:cubicBezTo>
                        <a:cubicBezTo>
                          <a:pt x="2145492" y="-17465"/>
                          <a:pt x="2566484" y="40266"/>
                          <a:pt x="2803673" y="0"/>
                        </a:cubicBezTo>
                        <a:cubicBezTo>
                          <a:pt x="3040862" y="-40266"/>
                          <a:pt x="3182731" y="-7833"/>
                          <a:pt x="3451328" y="0"/>
                        </a:cubicBezTo>
                        <a:cubicBezTo>
                          <a:pt x="3719926" y="7833"/>
                          <a:pt x="3847817" y="-30705"/>
                          <a:pt x="4098984" y="0"/>
                        </a:cubicBezTo>
                        <a:cubicBezTo>
                          <a:pt x="4350151" y="30705"/>
                          <a:pt x="4590367" y="14002"/>
                          <a:pt x="4915030" y="0"/>
                        </a:cubicBezTo>
                        <a:cubicBezTo>
                          <a:pt x="5239693" y="-14002"/>
                          <a:pt x="5241957" y="9316"/>
                          <a:pt x="5394295" y="0"/>
                        </a:cubicBezTo>
                        <a:cubicBezTo>
                          <a:pt x="5546633" y="-9316"/>
                          <a:pt x="5754378" y="-14190"/>
                          <a:pt x="5873560" y="0"/>
                        </a:cubicBezTo>
                        <a:cubicBezTo>
                          <a:pt x="5992742" y="14190"/>
                          <a:pt x="6272123" y="-2735"/>
                          <a:pt x="6437020" y="0"/>
                        </a:cubicBezTo>
                        <a:cubicBezTo>
                          <a:pt x="6601917" y="2735"/>
                          <a:pt x="7086657" y="4523"/>
                          <a:pt x="7253066" y="0"/>
                        </a:cubicBezTo>
                        <a:cubicBezTo>
                          <a:pt x="7419475" y="-4523"/>
                          <a:pt x="7663764" y="28223"/>
                          <a:pt x="7984917" y="0"/>
                        </a:cubicBezTo>
                        <a:cubicBezTo>
                          <a:pt x="8306070" y="-28223"/>
                          <a:pt x="8403827" y="-22980"/>
                          <a:pt x="8632572" y="0"/>
                        </a:cubicBezTo>
                        <a:cubicBezTo>
                          <a:pt x="8740781" y="17402"/>
                          <a:pt x="8856110" y="96329"/>
                          <a:pt x="8845623" y="213051"/>
                        </a:cubicBezTo>
                        <a:cubicBezTo>
                          <a:pt x="8848544" y="382787"/>
                          <a:pt x="8849511" y="540267"/>
                          <a:pt x="8845623" y="639139"/>
                        </a:cubicBezTo>
                        <a:cubicBezTo>
                          <a:pt x="8841735" y="738011"/>
                          <a:pt x="8826998" y="891908"/>
                          <a:pt x="8845623" y="1065227"/>
                        </a:cubicBezTo>
                        <a:cubicBezTo>
                          <a:pt x="8832028" y="1177180"/>
                          <a:pt x="8754560" y="1289046"/>
                          <a:pt x="8632572" y="1278278"/>
                        </a:cubicBezTo>
                        <a:cubicBezTo>
                          <a:pt x="8387648" y="1252127"/>
                          <a:pt x="8229295" y="1247025"/>
                          <a:pt x="7900721" y="1278278"/>
                        </a:cubicBezTo>
                        <a:cubicBezTo>
                          <a:pt x="7572147" y="1309531"/>
                          <a:pt x="7539070" y="1305301"/>
                          <a:pt x="7337261" y="1278278"/>
                        </a:cubicBezTo>
                        <a:cubicBezTo>
                          <a:pt x="7135452" y="1251255"/>
                          <a:pt x="6981355" y="1279602"/>
                          <a:pt x="6689606" y="1278278"/>
                        </a:cubicBezTo>
                        <a:cubicBezTo>
                          <a:pt x="6397857" y="1276954"/>
                          <a:pt x="6262030" y="1302049"/>
                          <a:pt x="6126145" y="1278278"/>
                        </a:cubicBezTo>
                        <a:cubicBezTo>
                          <a:pt x="5990260" y="1254507"/>
                          <a:pt x="5562818" y="1292745"/>
                          <a:pt x="5394295" y="1278278"/>
                        </a:cubicBezTo>
                        <a:cubicBezTo>
                          <a:pt x="5225772" y="1263812"/>
                          <a:pt x="5125585" y="1293179"/>
                          <a:pt x="4999225" y="1278278"/>
                        </a:cubicBezTo>
                        <a:cubicBezTo>
                          <a:pt x="4872865" y="1263378"/>
                          <a:pt x="4628814" y="1270746"/>
                          <a:pt x="4519960" y="1278278"/>
                        </a:cubicBezTo>
                        <a:cubicBezTo>
                          <a:pt x="4411106" y="1285810"/>
                          <a:pt x="4074270" y="1237548"/>
                          <a:pt x="3703914" y="1278278"/>
                        </a:cubicBezTo>
                        <a:cubicBezTo>
                          <a:pt x="3333558" y="1319008"/>
                          <a:pt x="3121028" y="1268256"/>
                          <a:pt x="2887868" y="1278278"/>
                        </a:cubicBezTo>
                        <a:cubicBezTo>
                          <a:pt x="2654708" y="1288300"/>
                          <a:pt x="2504227" y="1310540"/>
                          <a:pt x="2240213" y="1278278"/>
                        </a:cubicBezTo>
                        <a:cubicBezTo>
                          <a:pt x="1976200" y="1246016"/>
                          <a:pt x="1748662" y="1263452"/>
                          <a:pt x="1424167" y="1278278"/>
                        </a:cubicBezTo>
                        <a:cubicBezTo>
                          <a:pt x="1099672" y="1293104"/>
                          <a:pt x="1139784" y="1263127"/>
                          <a:pt x="944902" y="1278278"/>
                        </a:cubicBezTo>
                        <a:cubicBezTo>
                          <a:pt x="750021" y="1293429"/>
                          <a:pt x="531033" y="1263265"/>
                          <a:pt x="213051" y="1278278"/>
                        </a:cubicBezTo>
                        <a:cubicBezTo>
                          <a:pt x="101097" y="1265862"/>
                          <a:pt x="-18057" y="1185378"/>
                          <a:pt x="0" y="1065227"/>
                        </a:cubicBezTo>
                        <a:cubicBezTo>
                          <a:pt x="-9651" y="923823"/>
                          <a:pt x="13904" y="846142"/>
                          <a:pt x="0" y="647661"/>
                        </a:cubicBezTo>
                        <a:cubicBezTo>
                          <a:pt x="-13904" y="449180"/>
                          <a:pt x="15164" y="421692"/>
                          <a:pt x="0" y="213051"/>
                        </a:cubicBezTo>
                        <a:close/>
                      </a:path>
                      <a:path w="8845623" h="1278278" stroke="0" extrusionOk="0">
                        <a:moveTo>
                          <a:pt x="0" y="213051"/>
                        </a:moveTo>
                        <a:cubicBezTo>
                          <a:pt x="2589" y="87458"/>
                          <a:pt x="95906" y="3155"/>
                          <a:pt x="213051" y="0"/>
                        </a:cubicBezTo>
                        <a:cubicBezTo>
                          <a:pt x="402711" y="-6063"/>
                          <a:pt x="447806" y="-17715"/>
                          <a:pt x="608121" y="0"/>
                        </a:cubicBezTo>
                        <a:cubicBezTo>
                          <a:pt x="768436" y="17715"/>
                          <a:pt x="1165891" y="-11096"/>
                          <a:pt x="1424167" y="0"/>
                        </a:cubicBezTo>
                        <a:cubicBezTo>
                          <a:pt x="1682443" y="11096"/>
                          <a:pt x="1779579" y="28720"/>
                          <a:pt x="2071822" y="0"/>
                        </a:cubicBezTo>
                        <a:cubicBezTo>
                          <a:pt x="2364065" y="-28720"/>
                          <a:pt x="2466487" y="-26763"/>
                          <a:pt x="2635282" y="0"/>
                        </a:cubicBezTo>
                        <a:cubicBezTo>
                          <a:pt x="2804077" y="26763"/>
                          <a:pt x="2866779" y="-13101"/>
                          <a:pt x="3030352" y="0"/>
                        </a:cubicBezTo>
                        <a:cubicBezTo>
                          <a:pt x="3193925" y="13101"/>
                          <a:pt x="3488051" y="25331"/>
                          <a:pt x="3846398" y="0"/>
                        </a:cubicBezTo>
                        <a:cubicBezTo>
                          <a:pt x="4204745" y="-25331"/>
                          <a:pt x="4402532" y="14683"/>
                          <a:pt x="4662444" y="0"/>
                        </a:cubicBezTo>
                        <a:cubicBezTo>
                          <a:pt x="4922356" y="-14683"/>
                          <a:pt x="5022087" y="2094"/>
                          <a:pt x="5141709" y="0"/>
                        </a:cubicBezTo>
                        <a:cubicBezTo>
                          <a:pt x="5261332" y="-2094"/>
                          <a:pt x="5427590" y="-4338"/>
                          <a:pt x="5620974" y="0"/>
                        </a:cubicBezTo>
                        <a:cubicBezTo>
                          <a:pt x="5814358" y="4338"/>
                          <a:pt x="6187178" y="-18481"/>
                          <a:pt x="6352825" y="0"/>
                        </a:cubicBezTo>
                        <a:cubicBezTo>
                          <a:pt x="6518472" y="18481"/>
                          <a:pt x="6762479" y="-5813"/>
                          <a:pt x="7168871" y="0"/>
                        </a:cubicBezTo>
                        <a:cubicBezTo>
                          <a:pt x="7575263" y="5813"/>
                          <a:pt x="7605072" y="21422"/>
                          <a:pt x="7732331" y="0"/>
                        </a:cubicBezTo>
                        <a:cubicBezTo>
                          <a:pt x="7859590" y="-21422"/>
                          <a:pt x="8182622" y="-20439"/>
                          <a:pt x="8632572" y="0"/>
                        </a:cubicBezTo>
                        <a:cubicBezTo>
                          <a:pt x="8744497" y="-8940"/>
                          <a:pt x="8860262" y="101977"/>
                          <a:pt x="8845623" y="213051"/>
                        </a:cubicBezTo>
                        <a:cubicBezTo>
                          <a:pt x="8827292" y="360674"/>
                          <a:pt x="8851927" y="466603"/>
                          <a:pt x="8845623" y="656183"/>
                        </a:cubicBezTo>
                        <a:cubicBezTo>
                          <a:pt x="8839319" y="845763"/>
                          <a:pt x="8835008" y="874634"/>
                          <a:pt x="8845623" y="1065227"/>
                        </a:cubicBezTo>
                        <a:cubicBezTo>
                          <a:pt x="8849677" y="1168282"/>
                          <a:pt x="8756076" y="1274414"/>
                          <a:pt x="8632572" y="1278278"/>
                        </a:cubicBezTo>
                        <a:cubicBezTo>
                          <a:pt x="8459799" y="1295855"/>
                          <a:pt x="8083735" y="1245807"/>
                          <a:pt x="7816526" y="1278278"/>
                        </a:cubicBezTo>
                        <a:cubicBezTo>
                          <a:pt x="7549317" y="1310749"/>
                          <a:pt x="7553906" y="1278045"/>
                          <a:pt x="7337261" y="1278278"/>
                        </a:cubicBezTo>
                        <a:cubicBezTo>
                          <a:pt x="7120616" y="1278511"/>
                          <a:pt x="7066242" y="1288898"/>
                          <a:pt x="6942191" y="1278278"/>
                        </a:cubicBezTo>
                        <a:cubicBezTo>
                          <a:pt x="6818140" y="1267659"/>
                          <a:pt x="6291770" y="1259581"/>
                          <a:pt x="6126145" y="1278278"/>
                        </a:cubicBezTo>
                        <a:cubicBezTo>
                          <a:pt x="5960520" y="1296975"/>
                          <a:pt x="5822990" y="1264966"/>
                          <a:pt x="5646880" y="1278278"/>
                        </a:cubicBezTo>
                        <a:cubicBezTo>
                          <a:pt x="5470771" y="1291590"/>
                          <a:pt x="5347323" y="1289974"/>
                          <a:pt x="5251810" y="1278278"/>
                        </a:cubicBezTo>
                        <a:cubicBezTo>
                          <a:pt x="5156297" y="1266583"/>
                          <a:pt x="4617486" y="1311401"/>
                          <a:pt x="4435765" y="1278278"/>
                        </a:cubicBezTo>
                        <a:cubicBezTo>
                          <a:pt x="4254045" y="1245155"/>
                          <a:pt x="4064860" y="1252793"/>
                          <a:pt x="3872304" y="1278278"/>
                        </a:cubicBezTo>
                        <a:cubicBezTo>
                          <a:pt x="3679748" y="1303763"/>
                          <a:pt x="3424569" y="1292501"/>
                          <a:pt x="3056258" y="1278278"/>
                        </a:cubicBezTo>
                        <a:cubicBezTo>
                          <a:pt x="2687947" y="1264055"/>
                          <a:pt x="2644696" y="1254805"/>
                          <a:pt x="2492798" y="1278278"/>
                        </a:cubicBezTo>
                        <a:cubicBezTo>
                          <a:pt x="2340900" y="1301751"/>
                          <a:pt x="2280172" y="1265832"/>
                          <a:pt x="2097728" y="1278278"/>
                        </a:cubicBezTo>
                        <a:cubicBezTo>
                          <a:pt x="1915284" y="1290725"/>
                          <a:pt x="1691679" y="1272158"/>
                          <a:pt x="1365878" y="1278278"/>
                        </a:cubicBezTo>
                        <a:cubicBezTo>
                          <a:pt x="1040077" y="1284399"/>
                          <a:pt x="561686" y="1257208"/>
                          <a:pt x="213051" y="1278278"/>
                        </a:cubicBezTo>
                        <a:cubicBezTo>
                          <a:pt x="84039" y="1296466"/>
                          <a:pt x="17985" y="1184777"/>
                          <a:pt x="0" y="1065227"/>
                        </a:cubicBezTo>
                        <a:cubicBezTo>
                          <a:pt x="-20177" y="955593"/>
                          <a:pt x="4157" y="833683"/>
                          <a:pt x="0" y="630617"/>
                        </a:cubicBezTo>
                        <a:cubicBezTo>
                          <a:pt x="-4157" y="427551"/>
                          <a:pt x="17593" y="318284"/>
                          <a:pt x="0" y="21305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This code means: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1) if duration is less than 1, label that data as 'failed data.' </a:t>
            </a:r>
            <a:endParaRPr lang="en-US" dirty="0">
              <a:solidFill>
                <a:schemeClr val="tx1"/>
              </a:solidFill>
              <a:latin typeface="The Hand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2) if duration is more than 20, label that data as 'failed segmentation'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3) Otherwise, process data as a good quality data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CE6A4D6-91A8-5734-7CBE-AE854AA07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15" r="-581" b="7874"/>
          <a:stretch/>
        </p:blipFill>
        <p:spPr>
          <a:xfrm>
            <a:off x="2072244" y="1771829"/>
            <a:ext cx="7326469" cy="224946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F785917-F10B-05B7-AA24-7216D03ADB65}"/>
              </a:ext>
            </a:extLst>
          </p:cNvPr>
          <p:cNvSpPr/>
          <p:nvPr/>
        </p:nvSpPr>
        <p:spPr>
          <a:xfrm>
            <a:off x="1464624" y="1860467"/>
            <a:ext cx="385947" cy="20781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4EAA07-1CBE-8ACC-9A1B-E7880D7A10CC}"/>
              </a:ext>
            </a:extLst>
          </p:cNvPr>
          <p:cNvSpPr/>
          <p:nvPr/>
        </p:nvSpPr>
        <p:spPr>
          <a:xfrm>
            <a:off x="1989116" y="3572491"/>
            <a:ext cx="1118260" cy="336468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A167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909913-D389-6190-EAEF-EE1113EA6A1A}"/>
              </a:ext>
            </a:extLst>
          </p:cNvPr>
          <p:cNvSpPr/>
          <p:nvPr/>
        </p:nvSpPr>
        <p:spPr>
          <a:xfrm>
            <a:off x="2078180" y="1810985"/>
            <a:ext cx="435429" cy="40574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A167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9E55B44-1E88-6A98-E23A-7EFD609C0954}"/>
              </a:ext>
            </a:extLst>
          </p:cNvPr>
          <p:cNvSpPr/>
          <p:nvPr/>
        </p:nvSpPr>
        <p:spPr>
          <a:xfrm rot="5400000">
            <a:off x="4553492" y="1787479"/>
            <a:ext cx="197922" cy="354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25D2B-2993-FE9B-26A9-9318C6DFB133}"/>
              </a:ext>
            </a:extLst>
          </p:cNvPr>
          <p:cNvSpPr txBox="1"/>
          <p:nvPr/>
        </p:nvSpPr>
        <p:spPr>
          <a:xfrm>
            <a:off x="4789713" y="1771399"/>
            <a:ext cx="2889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Condition to run the following code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C9FC614-F03A-3608-3457-43C856BFCF7E}"/>
              </a:ext>
            </a:extLst>
          </p:cNvPr>
          <p:cNvSpPr/>
          <p:nvPr/>
        </p:nvSpPr>
        <p:spPr>
          <a:xfrm rot="5400000">
            <a:off x="4959232" y="2430725"/>
            <a:ext cx="197922" cy="354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3FCB9-9797-7B40-253F-7D1212A75F0C}"/>
              </a:ext>
            </a:extLst>
          </p:cNvPr>
          <p:cNvSpPr txBox="1"/>
          <p:nvPr/>
        </p:nvSpPr>
        <p:spPr>
          <a:xfrm>
            <a:off x="5235038" y="2444333"/>
            <a:ext cx="38792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Another condition to run the following code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AB7524-EEC5-6B24-A90F-4FE7DE6451E2}"/>
              </a:ext>
            </a:extLst>
          </p:cNvPr>
          <p:cNvSpPr/>
          <p:nvPr/>
        </p:nvSpPr>
        <p:spPr>
          <a:xfrm>
            <a:off x="1959427" y="2404750"/>
            <a:ext cx="1118260" cy="336468"/>
          </a:xfrm>
          <a:prstGeom prst="ellipse">
            <a:avLst/>
          </a:prstGeom>
          <a:noFill/>
          <a:ln w="28575">
            <a:solidFill>
              <a:srgbClr val="FFE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A167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9C3A4F-883F-198A-0A82-A9B5FF284ADA}"/>
              </a:ext>
            </a:extLst>
          </p:cNvPr>
          <p:cNvSpPr/>
          <p:nvPr/>
        </p:nvSpPr>
        <p:spPr>
          <a:xfrm>
            <a:off x="1900050" y="2978724"/>
            <a:ext cx="1118260" cy="336468"/>
          </a:xfrm>
          <a:prstGeom prst="ellipse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A167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62EB08A-32FC-15F5-5569-D6AD11C2379A}"/>
              </a:ext>
            </a:extLst>
          </p:cNvPr>
          <p:cNvSpPr/>
          <p:nvPr/>
        </p:nvSpPr>
        <p:spPr>
          <a:xfrm rot="5400000">
            <a:off x="3207621" y="3004699"/>
            <a:ext cx="197922" cy="354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6CAEA-F8EE-6C97-C63E-7B9FF1B9A185}"/>
              </a:ext>
            </a:extLst>
          </p:cNvPr>
          <p:cNvSpPr txBox="1"/>
          <p:nvPr/>
        </p:nvSpPr>
        <p:spPr>
          <a:xfrm>
            <a:off x="3443842" y="2988619"/>
            <a:ext cx="2889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Otherwise, run the following code</a:t>
            </a:r>
          </a:p>
        </p:txBody>
      </p:sp>
    </p:spTree>
    <p:extLst>
      <p:ext uri="{BB962C8B-B14F-4D97-AF65-F5344CB8AC3E}">
        <p14:creationId xmlns:p14="http://schemas.microsoft.com/office/powerpoint/2010/main" val="265737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>
            <a:extLst>
              <a:ext uri="{FF2B5EF4-FFF2-40B4-BE49-F238E27FC236}">
                <a16:creationId xmlns:a16="http://schemas.microsoft.com/office/drawing/2014/main" id="{397AA9D2-5BFF-EA3C-F2FA-7C36CEC4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05" b="1818"/>
          <a:stretch/>
        </p:blipFill>
        <p:spPr>
          <a:xfrm>
            <a:off x="4249388" y="1411203"/>
            <a:ext cx="3365791" cy="1066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</a:t>
            </a:r>
            <a:r>
              <a:rPr lang="en-US" dirty="0">
                <a:latin typeface="Univers Condensed Light"/>
              </a:rPr>
              <a:t>2</a:t>
            </a:r>
            <a:r>
              <a:rPr lang="en-US">
                <a:latin typeface="Univers Condensed Light"/>
              </a:rPr>
              <a:t>. Intro:  </a:t>
            </a:r>
            <a:r>
              <a:rPr lang="en-US" dirty="0">
                <a:latin typeface="Univers Condensed Light"/>
              </a:rPr>
              <a:t>p12/17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Various Commands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909D4-EDA3-DDB4-9354-DC224C10886A}"/>
              </a:ext>
            </a:extLst>
          </p:cNvPr>
          <p:cNvSpPr txBox="1"/>
          <p:nvPr/>
        </p:nvSpPr>
        <p:spPr>
          <a:xfrm>
            <a:off x="2889660" y="2295894"/>
            <a:ext cx="2949037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Command </a:t>
            </a:r>
            <a:endParaRPr lang="en-US"/>
          </a:p>
          <a:p>
            <a:pPr algn="ctr"/>
            <a:r>
              <a:rPr lang="en-US" sz="2400" dirty="0">
                <a:latin typeface="Univers Condensed Light"/>
              </a:rPr>
              <a:t>to get a mean pitch from "Pitch" object</a:t>
            </a:r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9A2F4C9-0D0E-9D92-961C-BAAB3EA708A0}"/>
              </a:ext>
            </a:extLst>
          </p:cNvPr>
          <p:cNvSpPr/>
          <p:nvPr/>
        </p:nvSpPr>
        <p:spPr>
          <a:xfrm rot="10800000">
            <a:off x="4642557" y="2034881"/>
            <a:ext cx="197922" cy="3546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75D7CF-B69D-5BD7-E925-111BCE8D0C5E}"/>
              </a:ext>
            </a:extLst>
          </p:cNvPr>
          <p:cNvCxnSpPr/>
          <p:nvPr/>
        </p:nvCxnSpPr>
        <p:spPr>
          <a:xfrm flipV="1">
            <a:off x="4134592" y="1986147"/>
            <a:ext cx="1290451" cy="593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AC93D9-E981-F6AE-D805-6A1BC5D593D2}"/>
              </a:ext>
            </a:extLst>
          </p:cNvPr>
          <p:cNvSpPr txBox="1"/>
          <p:nvPr/>
        </p:nvSpPr>
        <p:spPr>
          <a:xfrm>
            <a:off x="217713" y="3740724"/>
            <a:ext cx="2998518" cy="2862322"/>
          </a:xfrm>
          <a:prstGeom prst="rect">
            <a:avLst/>
          </a:prstGeom>
          <a:noFill/>
          <a:ln w="28575">
            <a:solidFill>
              <a:srgbClr val="E6E27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Univers Condensed Light"/>
              </a:rPr>
              <a:t>- Refresher - </a:t>
            </a:r>
            <a:endParaRPr lang="en-US"/>
          </a:p>
          <a:p>
            <a:pPr algn="ctr"/>
            <a:r>
              <a:rPr lang="en-US" b="1" dirty="0">
                <a:latin typeface="Univers Condensed Light"/>
              </a:rPr>
              <a:t>Object types</a:t>
            </a:r>
          </a:p>
          <a:p>
            <a:pPr algn="ctr"/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Sound ______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 ______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Spectrogram ______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Spectrum ______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Pitch ______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Formant_______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Univers Condensed Light"/>
              </a:rPr>
              <a:t>Intensity_______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98F8F8-D051-02EE-3898-B3C35D8338BD}"/>
              </a:ext>
            </a:extLst>
          </p:cNvPr>
          <p:cNvCxnSpPr/>
          <p:nvPr/>
        </p:nvCxnSpPr>
        <p:spPr>
          <a:xfrm flipV="1">
            <a:off x="6628411" y="1986147"/>
            <a:ext cx="1043048" cy="59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D9B966-688D-6AA3-7BFF-4FF93F651753}"/>
              </a:ext>
            </a:extLst>
          </p:cNvPr>
          <p:cNvCxnSpPr>
            <a:cxnSpLocks/>
          </p:cNvCxnSpPr>
          <p:nvPr/>
        </p:nvCxnSpPr>
        <p:spPr>
          <a:xfrm flipV="1">
            <a:off x="6113812" y="1986146"/>
            <a:ext cx="281049" cy="158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68C150-5740-FDD3-4540-FE42FC5C8B5B}"/>
              </a:ext>
            </a:extLst>
          </p:cNvPr>
          <p:cNvCxnSpPr>
            <a:cxnSpLocks/>
          </p:cNvCxnSpPr>
          <p:nvPr/>
        </p:nvCxnSpPr>
        <p:spPr>
          <a:xfrm flipV="1">
            <a:off x="5628902" y="1986146"/>
            <a:ext cx="281049" cy="158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EEA1112-5AAC-D384-D886-226C3AB4851A}"/>
              </a:ext>
            </a:extLst>
          </p:cNvPr>
          <p:cNvSpPr/>
          <p:nvPr/>
        </p:nvSpPr>
        <p:spPr>
          <a:xfrm rot="11640000" flipH="1">
            <a:off x="7086896" y="2104154"/>
            <a:ext cx="128649" cy="611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7B2737F-6536-32B3-EECE-A8DFC98851C7}"/>
              </a:ext>
            </a:extLst>
          </p:cNvPr>
          <p:cNvSpPr/>
          <p:nvPr/>
        </p:nvSpPr>
        <p:spPr>
          <a:xfrm rot="9120000" flipH="1">
            <a:off x="6423856" y="2034882"/>
            <a:ext cx="128649" cy="681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8FBB298-5697-F596-CB0F-D217CC957B34}"/>
              </a:ext>
            </a:extLst>
          </p:cNvPr>
          <p:cNvSpPr/>
          <p:nvPr/>
        </p:nvSpPr>
        <p:spPr>
          <a:xfrm rot="9000000" flipH="1">
            <a:off x="5899362" y="2084362"/>
            <a:ext cx="128649" cy="681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5C2AEB-68B2-3153-EA87-6FF589112596}"/>
              </a:ext>
            </a:extLst>
          </p:cNvPr>
          <p:cNvSpPr txBox="1"/>
          <p:nvPr/>
        </p:nvSpPr>
        <p:spPr>
          <a:xfrm>
            <a:off x="5423062" y="2751114"/>
            <a:ext cx="2711531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Arguments</a:t>
            </a:r>
            <a:endParaRPr lang="en-US" dirty="0" err="1"/>
          </a:p>
          <a:p>
            <a:pPr algn="ctr"/>
            <a:endParaRPr lang="en-US" sz="2400" dirty="0">
              <a:latin typeface="Univers Condensed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3FCBA6-3D12-F299-5522-2C69C90A0D52}"/>
              </a:ext>
            </a:extLst>
          </p:cNvPr>
          <p:cNvSpPr txBox="1"/>
          <p:nvPr/>
        </p:nvSpPr>
        <p:spPr>
          <a:xfrm>
            <a:off x="4641269" y="4393868"/>
            <a:ext cx="7273634" cy="7694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Univers Condensed Light"/>
              </a:rPr>
              <a:t>Question is...</a:t>
            </a:r>
            <a:endParaRPr lang="en-US">
              <a:latin typeface="The Hand"/>
            </a:endParaRPr>
          </a:p>
          <a:p>
            <a:pPr algn="ctr"/>
            <a:r>
              <a:rPr lang="en-US" sz="2400" b="1" dirty="0">
                <a:latin typeface="Univers Condensed Light"/>
              </a:rPr>
              <a:t>How do I know what these arguments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0746FD79-A180-AC22-B56C-F17079C673FD}"/>
              </a:ext>
            </a:extLst>
          </p:cNvPr>
          <p:cNvSpPr txBox="1"/>
          <p:nvPr/>
        </p:nvSpPr>
        <p:spPr>
          <a:xfrm>
            <a:off x="296880" y="356256"/>
            <a:ext cx="8649192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Univers Condensed Light"/>
              </a:rPr>
              <a:t>Method1: if you know how to do it in GUI, go to GUI and do it.  These arguments are corresponding to the form (pop-up window) contents.</a:t>
            </a:r>
            <a:endParaRPr lang="en-US" dirty="0" err="1"/>
          </a:p>
          <a:p>
            <a:endParaRPr lang="en-US" sz="2400" dirty="0">
              <a:latin typeface="Univers Condensed Light"/>
            </a:endParaRPr>
          </a:p>
        </p:txBody>
      </p:sp>
      <p:pic>
        <p:nvPicPr>
          <p:cNvPr id="5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021066-D2EA-1767-F381-9EB121A0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03" y="2682808"/>
            <a:ext cx="4098966" cy="1195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A6FCD-D8AC-060C-82E6-6412511E3DE3}"/>
              </a:ext>
            </a:extLst>
          </p:cNvPr>
          <p:cNvSpPr txBox="1"/>
          <p:nvPr/>
        </p:nvSpPr>
        <p:spPr>
          <a:xfrm>
            <a:off x="312980" y="5423063"/>
            <a:ext cx="1182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Method2 – Google and Visit </a:t>
            </a:r>
            <a:r>
              <a:rPr lang="en-US" sz="3600" dirty="0">
                <a:latin typeface="Univers Condensed Light"/>
                <a:hlinkClick r:id="rId3"/>
              </a:rPr>
              <a:t>official Praat manual</a:t>
            </a:r>
            <a:endParaRPr lang="en-US" sz="3600" dirty="0">
              <a:latin typeface="Univers Condensed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0BBB7-1EB7-9499-CE6E-9E71ADDEC476}"/>
              </a:ext>
            </a:extLst>
          </p:cNvPr>
          <p:cNvSpPr txBox="1"/>
          <p:nvPr/>
        </p:nvSpPr>
        <p:spPr>
          <a:xfrm>
            <a:off x="312980" y="6195223"/>
            <a:ext cx="1182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Method3 – Look at others' scripts and try reading it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F2DDB0-FFAB-F07E-A47E-05279C498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4" t="11085" r="37336" b="20991"/>
          <a:stretch/>
        </p:blipFill>
        <p:spPr>
          <a:xfrm>
            <a:off x="1151908" y="1153082"/>
            <a:ext cx="2782285" cy="4274882"/>
          </a:xfrm>
          <a:prstGeom prst="rect">
            <a:avLst/>
          </a:prstGeom>
        </p:spPr>
      </p:pic>
      <p:pic>
        <p:nvPicPr>
          <p:cNvPr id="12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8C4ACB6-7DFA-3170-1D62-8A7F9BD77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805" b="1818"/>
          <a:stretch/>
        </p:blipFill>
        <p:spPr>
          <a:xfrm>
            <a:off x="6772894" y="1351827"/>
            <a:ext cx="3979349" cy="120534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E78B2547-4335-F970-29C8-5BA2E3294189}"/>
              </a:ext>
            </a:extLst>
          </p:cNvPr>
          <p:cNvSpPr/>
          <p:nvPr/>
        </p:nvSpPr>
        <p:spPr>
          <a:xfrm rot="14160000" flipH="1">
            <a:off x="8940361" y="1484456"/>
            <a:ext cx="217714" cy="2403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42E93D6-89E6-BD98-4F81-D03B7A842BA8}"/>
              </a:ext>
            </a:extLst>
          </p:cNvPr>
          <p:cNvSpPr/>
          <p:nvPr/>
        </p:nvSpPr>
        <p:spPr>
          <a:xfrm rot="14160000" flipH="1">
            <a:off x="7491978" y="1450370"/>
            <a:ext cx="267194" cy="201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9D1A65D-091E-1A08-FB4F-ED0F110DF5CD}"/>
              </a:ext>
            </a:extLst>
          </p:cNvPr>
          <p:cNvSpPr/>
          <p:nvPr/>
        </p:nvSpPr>
        <p:spPr>
          <a:xfrm rot="13680000" flipH="1">
            <a:off x="8371608" y="1722867"/>
            <a:ext cx="207817" cy="1552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770BB-86A6-91DD-8BF6-BA430D23D7DA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2. Intro:  p13/17</a:t>
            </a:r>
          </a:p>
        </p:txBody>
      </p:sp>
    </p:spTree>
    <p:extLst>
      <p:ext uri="{BB962C8B-B14F-4D97-AF65-F5344CB8AC3E}">
        <p14:creationId xmlns:p14="http://schemas.microsoft.com/office/powerpoint/2010/main" val="172314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How to know which </a:t>
            </a:r>
            <a:r>
              <a:rPr lang="en-US" sz="4800" b="1" dirty="0">
                <a:latin typeface="Univers Condensed Light"/>
              </a:rPr>
              <a:t>command</a:t>
            </a:r>
            <a:r>
              <a:rPr lang="en-US" sz="4800" dirty="0">
                <a:latin typeface="Univers Condensed Light"/>
              </a:rPr>
              <a:t> to use, first of all?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273396" y="1255617"/>
            <a:ext cx="1182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Method1 – if you know how to do it in GUI, use </a:t>
            </a:r>
            <a:r>
              <a:rPr lang="en-US" sz="3600" b="1" dirty="0">
                <a:latin typeface="Univers Condensed Light"/>
              </a:rPr>
              <a:t>Paste History</a:t>
            </a:r>
            <a:r>
              <a:rPr lang="en-US" sz="3600" dirty="0">
                <a:latin typeface="Univers Condensed Light"/>
              </a:rPr>
              <a:t>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07B2C-ECB1-B7FC-FE42-A180471931AB}"/>
              </a:ext>
            </a:extLst>
          </p:cNvPr>
          <p:cNvSpPr txBox="1"/>
          <p:nvPr/>
        </p:nvSpPr>
        <p:spPr>
          <a:xfrm>
            <a:off x="312980" y="5423063"/>
            <a:ext cx="1182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Method2 – Google and Visit </a:t>
            </a:r>
            <a:r>
              <a:rPr lang="en-US" sz="3600" dirty="0">
                <a:latin typeface="Univers Condensed Light"/>
                <a:hlinkClick r:id="rId2"/>
              </a:rPr>
              <a:t>official Praat manual</a:t>
            </a:r>
            <a:endParaRPr lang="en-US" sz="36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D3C6D-D931-61F3-BC45-C0D82485C7D5}"/>
              </a:ext>
            </a:extLst>
          </p:cNvPr>
          <p:cNvSpPr txBox="1"/>
          <p:nvPr/>
        </p:nvSpPr>
        <p:spPr>
          <a:xfrm>
            <a:off x="312980" y="6195223"/>
            <a:ext cx="1182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Method3 – Look at others' scripts and try reading it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0363A7-C52B-B8F4-4B0A-4AD583C2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12295" r="70057" b="44672"/>
          <a:stretch/>
        </p:blipFill>
        <p:spPr>
          <a:xfrm>
            <a:off x="6154189" y="1974325"/>
            <a:ext cx="5187940" cy="3272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DD69D4-2D31-6AE1-8CF5-DD74DD8570E5}"/>
              </a:ext>
            </a:extLst>
          </p:cNvPr>
          <p:cNvSpPr txBox="1"/>
          <p:nvPr/>
        </p:nvSpPr>
        <p:spPr>
          <a:xfrm>
            <a:off x="168233" y="2859974"/>
            <a:ext cx="59376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On your script window, </a:t>
            </a:r>
            <a:r>
              <a:rPr lang="en-US" sz="2400" b="1" dirty="0">
                <a:latin typeface="Univers Condensed Light"/>
              </a:rPr>
              <a:t>Edit</a:t>
            </a:r>
            <a:r>
              <a:rPr lang="en-US" sz="2400" dirty="0">
                <a:latin typeface="Univers Condensed Light"/>
              </a:rPr>
              <a:t> &gt; </a:t>
            </a:r>
            <a:r>
              <a:rPr lang="en-US" sz="2400" b="1" dirty="0">
                <a:latin typeface="Univers Condensed Light"/>
              </a:rPr>
              <a:t>Clear History</a:t>
            </a:r>
            <a:endParaRPr lang="en-US" b="1">
              <a:cs typeface="Calibri"/>
            </a:endParaRPr>
          </a:p>
          <a:p>
            <a:r>
              <a:rPr lang="en-US" sz="2400" dirty="0">
                <a:latin typeface="Univers Condensed Light"/>
              </a:rPr>
              <a:t>2. Go to GUI and do what you want your script to do</a:t>
            </a:r>
          </a:p>
          <a:p>
            <a:r>
              <a:rPr lang="en-US" sz="2400" dirty="0">
                <a:latin typeface="Univers Condensed Light"/>
              </a:rPr>
              <a:t>3. Come back to the script, 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Edit 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&gt; 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Paste History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72156-C352-5FCA-4FA2-612D5A511BA0}"/>
              </a:ext>
            </a:extLst>
          </p:cNvPr>
          <p:cNvSpPr txBox="1"/>
          <p:nvPr/>
        </p:nvSpPr>
        <p:spPr>
          <a:xfrm>
            <a:off x="158336" y="2276103"/>
            <a:ext cx="59376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Easy 3 steps: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ED69-CADA-CDFA-8B4D-EA34FD878FA4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2. Intro:  p14/17</a:t>
            </a:r>
          </a:p>
        </p:txBody>
      </p:sp>
    </p:spTree>
    <p:extLst>
      <p:ext uri="{BB962C8B-B14F-4D97-AF65-F5344CB8AC3E}">
        <p14:creationId xmlns:p14="http://schemas.microsoft.com/office/powerpoint/2010/main" val="306881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912EE-22F1-1CEC-AAA2-E2BAE490580B}"/>
              </a:ext>
            </a:extLst>
          </p:cNvPr>
          <p:cNvSpPr txBox="1"/>
          <p:nvPr/>
        </p:nvSpPr>
        <p:spPr>
          <a:xfrm>
            <a:off x="316674" y="197919"/>
            <a:ext cx="11558647" cy="6463308"/>
          </a:xfrm>
          <a:prstGeom prst="rect">
            <a:avLst/>
          </a:prstGeom>
          <a:noFill/>
          <a:ln w="28575">
            <a:solidFill>
              <a:srgbClr val="E6E27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Univers Condensed Light"/>
              </a:rPr>
              <a:t>- Refresher - </a:t>
            </a:r>
            <a:endParaRPr lang="en-US"/>
          </a:p>
          <a:p>
            <a:pPr algn="ctr"/>
            <a:r>
              <a:rPr lang="en-US" b="1" dirty="0">
                <a:latin typeface="Univers Condensed Light"/>
              </a:rPr>
              <a:t>Object types</a:t>
            </a:r>
          </a:p>
          <a:p>
            <a:pPr algn="ctr"/>
            <a:endParaRPr lang="en-US" dirty="0">
              <a:latin typeface="Univers Condensed Light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Sound ______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 ______</a:t>
            </a: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Spectrogram ______</a:t>
            </a: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Spectrum ______</a:t>
            </a: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Pitch ______</a:t>
            </a: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Formant_______</a:t>
            </a:r>
          </a:p>
          <a:p>
            <a:pPr marL="342900" indent="-342900">
              <a:buAutoNum type="arabicPeriod"/>
            </a:pPr>
            <a:r>
              <a:rPr lang="en-US" dirty="0">
                <a:latin typeface="Univers Condensed Light"/>
              </a:rPr>
              <a:t>Intensity_______</a:t>
            </a:r>
          </a:p>
          <a:p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A2A4B0F-E4C2-11A3-F663-98072C7E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2" y="3693546"/>
            <a:ext cx="2040577" cy="1074079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259754-55BC-8019-A029-97008957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1" y="5468459"/>
            <a:ext cx="2406731" cy="1037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36A4E-7599-1EC6-1CB0-FEDEB4794834}"/>
              </a:ext>
            </a:extLst>
          </p:cNvPr>
          <p:cNvSpPr txBox="1"/>
          <p:nvPr/>
        </p:nvSpPr>
        <p:spPr>
          <a:xfrm>
            <a:off x="3879270" y="950023"/>
            <a:ext cx="41662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Select Sound &gt; Analsyze spectrum &gt; Sound: To Spectrogram...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D1A05-D280-1736-6637-22B6618F61E5}"/>
              </a:ext>
            </a:extLst>
          </p:cNvPr>
          <p:cNvSpPr txBox="1"/>
          <p:nvPr/>
        </p:nvSpPr>
        <p:spPr>
          <a:xfrm>
            <a:off x="544284" y="3275608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03EE8-734C-1022-B383-3F6D2875350D}"/>
              </a:ext>
            </a:extLst>
          </p:cNvPr>
          <p:cNvSpPr txBox="1"/>
          <p:nvPr/>
        </p:nvSpPr>
        <p:spPr>
          <a:xfrm>
            <a:off x="514595" y="5007426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[2]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A41D-DA00-7268-C11C-F749289ADFC1}"/>
              </a:ext>
            </a:extLst>
          </p:cNvPr>
          <p:cNvSpPr txBox="1"/>
          <p:nvPr/>
        </p:nvSpPr>
        <p:spPr>
          <a:xfrm>
            <a:off x="3582387" y="890646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[3]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FD5AC9F-FFB0-F9DA-D703-87DC8FDC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6" y="1259437"/>
            <a:ext cx="3980213" cy="9843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C61383-E8F4-2EAE-8435-F561129624CB}"/>
              </a:ext>
            </a:extLst>
          </p:cNvPr>
          <p:cNvSpPr txBox="1"/>
          <p:nvPr/>
        </p:nvSpPr>
        <p:spPr>
          <a:xfrm>
            <a:off x="3671451" y="2315684"/>
            <a:ext cx="44928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200">
                <a:latin typeface="Univers Condensed Light"/>
              </a:rPr>
              <a:t>*Draw this onto Picture Window; select this object &gt; Spectrogram: Paint... </a:t>
            </a:r>
            <a:endParaRPr lang="ja-JP" altLang="en-US" sz="1200" dirty="0">
              <a:latin typeface="Univers Condensed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5E3D-C206-6EF2-0323-BDC5FED47DD3}"/>
              </a:ext>
            </a:extLst>
          </p:cNvPr>
          <p:cNvSpPr txBox="1"/>
          <p:nvPr/>
        </p:nvSpPr>
        <p:spPr>
          <a:xfrm>
            <a:off x="3612075" y="2612568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[4]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585C9-0A54-B11D-DF46-3A29572281A5}"/>
              </a:ext>
            </a:extLst>
          </p:cNvPr>
          <p:cNvSpPr txBox="1"/>
          <p:nvPr/>
        </p:nvSpPr>
        <p:spPr>
          <a:xfrm>
            <a:off x="3938647" y="2691737"/>
            <a:ext cx="40475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Select Sound &gt; Analsyze spectrum &gt; Sound: To Spectrum...</a:t>
            </a:r>
          </a:p>
        </p:txBody>
      </p:sp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69ADF8C4-4A86-5923-69C4-401833293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492" y="2982415"/>
            <a:ext cx="2476005" cy="1378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D78AE3-B8CA-FF6E-84FA-9B4C8D9FDABC}"/>
              </a:ext>
            </a:extLst>
          </p:cNvPr>
          <p:cNvSpPr txBox="1"/>
          <p:nvPr/>
        </p:nvSpPr>
        <p:spPr>
          <a:xfrm>
            <a:off x="3612075" y="4403762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[5]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A4182A-F456-36AF-9232-3428E18DF100}"/>
              </a:ext>
            </a:extLst>
          </p:cNvPr>
          <p:cNvSpPr txBox="1"/>
          <p:nvPr/>
        </p:nvSpPr>
        <p:spPr>
          <a:xfrm>
            <a:off x="3958438" y="4482931"/>
            <a:ext cx="45225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Select Sound &gt; Analsyze periodicity &gt; Sound: To Pitch...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78FA5C7-164D-F8BD-6ED2-5004203EA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490" y="4727677"/>
            <a:ext cx="3524991" cy="18459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14AAD-EAE9-4A70-FEBC-5E59754BF99C}"/>
              </a:ext>
            </a:extLst>
          </p:cNvPr>
          <p:cNvSpPr txBox="1"/>
          <p:nvPr/>
        </p:nvSpPr>
        <p:spPr>
          <a:xfrm>
            <a:off x="8332516" y="890644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EABF2-D2A2-5EAE-4693-AC3C663BF7BE}"/>
              </a:ext>
            </a:extLst>
          </p:cNvPr>
          <p:cNvSpPr txBox="1"/>
          <p:nvPr/>
        </p:nvSpPr>
        <p:spPr>
          <a:xfrm>
            <a:off x="8639297" y="890645"/>
            <a:ext cx="40475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Select Sound &gt; Analyze spectrum... &gt;</a:t>
            </a:r>
            <a:endParaRPr lang="en-US" altLang="ja-JP">
              <a:latin typeface="The Hand"/>
            </a:endParaRPr>
          </a:p>
          <a:p>
            <a:r>
              <a:rPr lang="ja-JP" altLang="en-US" sz="1400">
                <a:latin typeface="Univers Condensed Light"/>
              </a:rPr>
              <a:t>Sound: To Formant (burg)...</a:t>
            </a:r>
            <a:endParaRPr lang="en-US" altLang="ja-JP"/>
          </a:p>
        </p:txBody>
      </p:sp>
      <p:pic>
        <p:nvPicPr>
          <p:cNvPr id="25" name="Picture 2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B86F6F6-F89D-C3AD-AEA3-AF8F7C84A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179" y="4093071"/>
            <a:ext cx="2743200" cy="24125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0868B6-D5D4-65EF-0DD4-1E5C023E9B33}"/>
              </a:ext>
            </a:extLst>
          </p:cNvPr>
          <p:cNvSpPr txBox="1"/>
          <p:nvPr/>
        </p:nvSpPr>
        <p:spPr>
          <a:xfrm>
            <a:off x="8401788" y="3740721"/>
            <a:ext cx="475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[7]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CE1AC8-F3EB-34B7-5F84-B407EE49D7E9}"/>
              </a:ext>
            </a:extLst>
          </p:cNvPr>
          <p:cNvSpPr txBox="1"/>
          <p:nvPr/>
        </p:nvSpPr>
        <p:spPr>
          <a:xfrm>
            <a:off x="8767945" y="3849580"/>
            <a:ext cx="40475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Select Sound &gt; To Intensity... </a:t>
            </a:r>
            <a:endParaRPr lang="en-US" altLang="ja-JP"/>
          </a:p>
        </p:txBody>
      </p:sp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6DC369B-657E-CF8C-64C2-1C991AB06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920" y="1467239"/>
            <a:ext cx="1496291" cy="13703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CFCF4C-4507-D1C0-C93A-0AFDB38580F6}"/>
              </a:ext>
            </a:extLst>
          </p:cNvPr>
          <p:cNvSpPr txBox="1"/>
          <p:nvPr/>
        </p:nvSpPr>
        <p:spPr>
          <a:xfrm>
            <a:off x="8164282" y="2770904"/>
            <a:ext cx="15635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Draw &gt; Draw Tracks</a:t>
            </a:r>
            <a:endParaRPr lang="en-US" altLang="ja-JP"/>
          </a:p>
        </p:txBody>
      </p:sp>
      <p:pic>
        <p:nvPicPr>
          <p:cNvPr id="30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F0B017E0-31D5-992F-7F01-97A384502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8296" y="2157367"/>
            <a:ext cx="1714006" cy="16229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D2C992-D355-A87A-81B6-1AA82FC44227}"/>
              </a:ext>
            </a:extLst>
          </p:cNvPr>
          <p:cNvSpPr txBox="1"/>
          <p:nvPr/>
        </p:nvSpPr>
        <p:spPr>
          <a:xfrm>
            <a:off x="10479970" y="1900046"/>
            <a:ext cx="15635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latin typeface="Univers Condensed Light"/>
              </a:rPr>
              <a:t>Draw &gt; Scatter Plot</a:t>
            </a:r>
            <a:endParaRPr lang="en-US" altLang="ja-JP"/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56B3E96C-6D2B-01D5-A78C-C30C1C476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810" y="312715"/>
            <a:ext cx="868405" cy="145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403E1-5D61-9CE5-5545-A018395B01B9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2. Intro:  p15/17</a:t>
            </a:r>
          </a:p>
        </p:txBody>
      </p:sp>
    </p:spTree>
    <p:extLst>
      <p:ext uri="{BB962C8B-B14F-4D97-AF65-F5344CB8AC3E}">
        <p14:creationId xmlns:p14="http://schemas.microsoft.com/office/powerpoint/2010/main" val="2907980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912EE-22F1-1CEC-AAA2-E2BAE490580B}"/>
              </a:ext>
            </a:extLst>
          </p:cNvPr>
          <p:cNvSpPr txBox="1"/>
          <p:nvPr/>
        </p:nvSpPr>
        <p:spPr>
          <a:xfrm>
            <a:off x="316674" y="197919"/>
            <a:ext cx="11558647" cy="6463308"/>
          </a:xfrm>
          <a:prstGeom prst="rect">
            <a:avLst/>
          </a:prstGeom>
          <a:noFill/>
          <a:ln w="28575">
            <a:solidFill>
              <a:srgbClr val="E6E27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Univers Condensed Light"/>
              </a:rPr>
              <a:t>- Refresher - </a:t>
            </a:r>
            <a:endParaRPr lang="en-US"/>
          </a:p>
          <a:p>
            <a:pPr algn="ctr"/>
            <a:r>
              <a:rPr lang="en-US" b="1" dirty="0">
                <a:latin typeface="Univers Condensed Light"/>
              </a:rPr>
              <a:t>Object types</a:t>
            </a:r>
          </a:p>
          <a:p>
            <a:r>
              <a:rPr lang="en-US" dirty="0">
                <a:latin typeface="Univers Condensed Light"/>
              </a:rPr>
              <a:t>...and MORE!!! </a:t>
            </a:r>
            <a:endParaRPr lang="en-US" dirty="0">
              <a:latin typeface="Univers Condensed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1E043-355D-2336-964F-C1843D8D7168}"/>
              </a:ext>
            </a:extLst>
          </p:cNvPr>
          <p:cNvSpPr txBox="1"/>
          <p:nvPr/>
        </p:nvSpPr>
        <p:spPr>
          <a:xfrm>
            <a:off x="7691120" y="386080"/>
            <a:ext cx="4257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https://www.fon.hum.uva.nl/praat/manual/Types_of_objects.html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DB82BD75-6D3C-4E34-2517-7ED73F75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65" y="1074880"/>
            <a:ext cx="4749800" cy="547547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BEE90A95-21C8-628B-01DE-9160D2320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" b="58201"/>
          <a:stretch/>
        </p:blipFill>
        <p:spPr>
          <a:xfrm>
            <a:off x="5237122" y="1075535"/>
            <a:ext cx="3403294" cy="252704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F31F937-5383-4883-51AC-F391849B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02" r="-457" b="257"/>
          <a:stretch/>
        </p:blipFill>
        <p:spPr>
          <a:xfrm>
            <a:off x="8257551" y="2990849"/>
            <a:ext cx="3550923" cy="3597113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900D6-730D-CC81-D6C8-102B0F9EF5DF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2. Intro:  p16/17</a:t>
            </a:r>
          </a:p>
        </p:txBody>
      </p:sp>
    </p:spTree>
    <p:extLst>
      <p:ext uri="{BB962C8B-B14F-4D97-AF65-F5344CB8AC3E}">
        <p14:creationId xmlns:p14="http://schemas.microsoft.com/office/powerpoint/2010/main" val="1136943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9F2066-BF42-E074-0EEA-ACF420434F73}"/>
              </a:ext>
            </a:extLst>
          </p:cNvPr>
          <p:cNvSpPr txBox="1"/>
          <p:nvPr/>
        </p:nvSpPr>
        <p:spPr>
          <a:xfrm>
            <a:off x="3127167" y="2681843"/>
            <a:ext cx="59376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Univers Condensed Light"/>
                <a:ea typeface="+mn-lt"/>
                <a:cs typeface="+mn-lt"/>
              </a:rPr>
              <a:t>Regex list:</a:t>
            </a:r>
            <a:endParaRPr lang="en-US"/>
          </a:p>
          <a:p>
            <a:pPr algn="ctr"/>
            <a:r>
              <a:rPr lang="en-US" sz="2400" dirty="0">
                <a:latin typeface="Univers Condensed Light"/>
                <a:ea typeface="+mn-lt"/>
                <a:cs typeface="+mn-lt"/>
              </a:rPr>
              <a:t>https://www.fon.hum.uva.nl/praat/manual/Regular_expressions_1__Special_characters.html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DABF1-ED7B-4634-8C11-EADD90000D11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Regular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7286E-C1FB-E34E-3D60-42782C459C05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2. Intro:  p17/17</a:t>
            </a:r>
          </a:p>
        </p:txBody>
      </p:sp>
    </p:spTree>
    <p:extLst>
      <p:ext uri="{BB962C8B-B14F-4D97-AF65-F5344CB8AC3E}">
        <p14:creationId xmlns:p14="http://schemas.microsoft.com/office/powerpoint/2010/main" val="240187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F5466-77BB-2ACF-E1AB-FAD7E0B87A82}"/>
              </a:ext>
            </a:extLst>
          </p:cNvPr>
          <p:cNvSpPr/>
          <p:nvPr/>
        </p:nvSpPr>
        <p:spPr>
          <a:xfrm>
            <a:off x="4764995" y="2127813"/>
            <a:ext cx="2044799" cy="679562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044799"/>
                      <a:gd name="connsiteY0" fmla="*/ 113263 h 679562"/>
                      <a:gd name="connsiteX1" fmla="*/ 113263 w 2044799"/>
                      <a:gd name="connsiteY1" fmla="*/ 0 h 679562"/>
                      <a:gd name="connsiteX2" fmla="*/ 737537 w 2044799"/>
                      <a:gd name="connsiteY2" fmla="*/ 0 h 679562"/>
                      <a:gd name="connsiteX3" fmla="*/ 1289080 w 2044799"/>
                      <a:gd name="connsiteY3" fmla="*/ 0 h 679562"/>
                      <a:gd name="connsiteX4" fmla="*/ 1931536 w 2044799"/>
                      <a:gd name="connsiteY4" fmla="*/ 0 h 679562"/>
                      <a:gd name="connsiteX5" fmla="*/ 2044799 w 2044799"/>
                      <a:gd name="connsiteY5" fmla="*/ 113263 h 679562"/>
                      <a:gd name="connsiteX6" fmla="*/ 2044799 w 2044799"/>
                      <a:gd name="connsiteY6" fmla="*/ 566299 h 679562"/>
                      <a:gd name="connsiteX7" fmla="*/ 1931536 w 2044799"/>
                      <a:gd name="connsiteY7" fmla="*/ 679562 h 679562"/>
                      <a:gd name="connsiteX8" fmla="*/ 1379993 w 2044799"/>
                      <a:gd name="connsiteY8" fmla="*/ 679562 h 679562"/>
                      <a:gd name="connsiteX9" fmla="*/ 737537 w 2044799"/>
                      <a:gd name="connsiteY9" fmla="*/ 679562 h 679562"/>
                      <a:gd name="connsiteX10" fmla="*/ 113263 w 2044799"/>
                      <a:gd name="connsiteY10" fmla="*/ 679562 h 679562"/>
                      <a:gd name="connsiteX11" fmla="*/ 0 w 2044799"/>
                      <a:gd name="connsiteY11" fmla="*/ 566299 h 679562"/>
                      <a:gd name="connsiteX12" fmla="*/ 0 w 2044799"/>
                      <a:gd name="connsiteY12" fmla="*/ 113263 h 679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4799" h="679562" fill="none" extrusionOk="0">
                        <a:moveTo>
                          <a:pt x="0" y="113263"/>
                        </a:moveTo>
                        <a:cubicBezTo>
                          <a:pt x="833" y="41232"/>
                          <a:pt x="38421" y="8963"/>
                          <a:pt x="113263" y="0"/>
                        </a:cubicBezTo>
                        <a:cubicBezTo>
                          <a:pt x="266959" y="25546"/>
                          <a:pt x="552508" y="-30189"/>
                          <a:pt x="737537" y="0"/>
                        </a:cubicBezTo>
                        <a:cubicBezTo>
                          <a:pt x="922566" y="30189"/>
                          <a:pt x="1031602" y="3758"/>
                          <a:pt x="1289080" y="0"/>
                        </a:cubicBezTo>
                        <a:cubicBezTo>
                          <a:pt x="1546558" y="-3758"/>
                          <a:pt x="1707289" y="-22179"/>
                          <a:pt x="1931536" y="0"/>
                        </a:cubicBezTo>
                        <a:cubicBezTo>
                          <a:pt x="1995061" y="1245"/>
                          <a:pt x="2053179" y="52163"/>
                          <a:pt x="2044799" y="113263"/>
                        </a:cubicBezTo>
                        <a:cubicBezTo>
                          <a:pt x="2033228" y="230880"/>
                          <a:pt x="2039345" y="408234"/>
                          <a:pt x="2044799" y="566299"/>
                        </a:cubicBezTo>
                        <a:cubicBezTo>
                          <a:pt x="2056041" y="636183"/>
                          <a:pt x="2006035" y="689447"/>
                          <a:pt x="1931536" y="679562"/>
                        </a:cubicBezTo>
                        <a:cubicBezTo>
                          <a:pt x="1722014" y="683365"/>
                          <a:pt x="1561294" y="658358"/>
                          <a:pt x="1379993" y="679562"/>
                        </a:cubicBezTo>
                        <a:cubicBezTo>
                          <a:pt x="1198692" y="700766"/>
                          <a:pt x="921165" y="667397"/>
                          <a:pt x="737537" y="679562"/>
                        </a:cubicBezTo>
                        <a:cubicBezTo>
                          <a:pt x="553909" y="691727"/>
                          <a:pt x="317875" y="698958"/>
                          <a:pt x="113263" y="679562"/>
                        </a:cubicBezTo>
                        <a:cubicBezTo>
                          <a:pt x="64017" y="680739"/>
                          <a:pt x="-3966" y="629008"/>
                          <a:pt x="0" y="566299"/>
                        </a:cubicBezTo>
                        <a:cubicBezTo>
                          <a:pt x="-5344" y="342050"/>
                          <a:pt x="4095" y="335616"/>
                          <a:pt x="0" y="113263"/>
                        </a:cubicBezTo>
                        <a:close/>
                      </a:path>
                      <a:path w="2044799" h="679562" stroke="0" extrusionOk="0">
                        <a:moveTo>
                          <a:pt x="0" y="113263"/>
                        </a:moveTo>
                        <a:cubicBezTo>
                          <a:pt x="3097" y="41228"/>
                          <a:pt x="52164" y="8818"/>
                          <a:pt x="113263" y="0"/>
                        </a:cubicBezTo>
                        <a:cubicBezTo>
                          <a:pt x="245074" y="14478"/>
                          <a:pt x="435509" y="-3216"/>
                          <a:pt x="664806" y="0"/>
                        </a:cubicBezTo>
                        <a:cubicBezTo>
                          <a:pt x="894103" y="3216"/>
                          <a:pt x="1170930" y="15588"/>
                          <a:pt x="1307262" y="0"/>
                        </a:cubicBezTo>
                        <a:cubicBezTo>
                          <a:pt x="1443594" y="-15588"/>
                          <a:pt x="1740286" y="-13835"/>
                          <a:pt x="1931536" y="0"/>
                        </a:cubicBezTo>
                        <a:cubicBezTo>
                          <a:pt x="2005876" y="3617"/>
                          <a:pt x="2052506" y="42537"/>
                          <a:pt x="2044799" y="113263"/>
                        </a:cubicBezTo>
                        <a:cubicBezTo>
                          <a:pt x="2040146" y="292124"/>
                          <a:pt x="2054234" y="358073"/>
                          <a:pt x="2044799" y="566299"/>
                        </a:cubicBezTo>
                        <a:cubicBezTo>
                          <a:pt x="2045468" y="624725"/>
                          <a:pt x="1991051" y="670975"/>
                          <a:pt x="1931536" y="679562"/>
                        </a:cubicBezTo>
                        <a:cubicBezTo>
                          <a:pt x="1712365" y="679929"/>
                          <a:pt x="1568602" y="696931"/>
                          <a:pt x="1343628" y="679562"/>
                        </a:cubicBezTo>
                        <a:cubicBezTo>
                          <a:pt x="1118654" y="662193"/>
                          <a:pt x="847987" y="671567"/>
                          <a:pt x="719354" y="679562"/>
                        </a:cubicBezTo>
                        <a:cubicBezTo>
                          <a:pt x="590721" y="687557"/>
                          <a:pt x="259973" y="671362"/>
                          <a:pt x="113263" y="679562"/>
                        </a:cubicBezTo>
                        <a:cubicBezTo>
                          <a:pt x="50686" y="686712"/>
                          <a:pt x="5157" y="630002"/>
                          <a:pt x="0" y="566299"/>
                        </a:cubicBezTo>
                        <a:cubicBezTo>
                          <a:pt x="-5513" y="473710"/>
                          <a:pt x="-20964" y="335609"/>
                          <a:pt x="0" y="11326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815440" y="2844140"/>
            <a:ext cx="100069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Univers Condensed Light"/>
              </a:rPr>
              <a:t>Hands-on practice  -- let's write a full script!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C217-B162-F2BE-C4AF-C1BB68F880DD}"/>
              </a:ext>
            </a:extLst>
          </p:cNvPr>
          <p:cNvSpPr txBox="1"/>
          <p:nvPr/>
        </p:nvSpPr>
        <p:spPr>
          <a:xfrm>
            <a:off x="4908468" y="2117766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3EE14-B1B2-411E-7CF3-3273805AB554}"/>
              </a:ext>
            </a:extLst>
          </p:cNvPr>
          <p:cNvSpPr txBox="1"/>
          <p:nvPr/>
        </p:nvSpPr>
        <p:spPr>
          <a:xfrm>
            <a:off x="5219205" y="2220687"/>
            <a:ext cx="4128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28733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F5466-77BB-2ACF-E1AB-FAD7E0B87A82}"/>
              </a:ext>
            </a:extLst>
          </p:cNvPr>
          <p:cNvSpPr/>
          <p:nvPr/>
        </p:nvSpPr>
        <p:spPr>
          <a:xfrm>
            <a:off x="4764995" y="2127813"/>
            <a:ext cx="2044799" cy="679562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044799"/>
                      <a:gd name="connsiteY0" fmla="*/ 113263 h 679562"/>
                      <a:gd name="connsiteX1" fmla="*/ 113263 w 2044799"/>
                      <a:gd name="connsiteY1" fmla="*/ 0 h 679562"/>
                      <a:gd name="connsiteX2" fmla="*/ 737537 w 2044799"/>
                      <a:gd name="connsiteY2" fmla="*/ 0 h 679562"/>
                      <a:gd name="connsiteX3" fmla="*/ 1289080 w 2044799"/>
                      <a:gd name="connsiteY3" fmla="*/ 0 h 679562"/>
                      <a:gd name="connsiteX4" fmla="*/ 1931536 w 2044799"/>
                      <a:gd name="connsiteY4" fmla="*/ 0 h 679562"/>
                      <a:gd name="connsiteX5" fmla="*/ 2044799 w 2044799"/>
                      <a:gd name="connsiteY5" fmla="*/ 113263 h 679562"/>
                      <a:gd name="connsiteX6" fmla="*/ 2044799 w 2044799"/>
                      <a:gd name="connsiteY6" fmla="*/ 566299 h 679562"/>
                      <a:gd name="connsiteX7" fmla="*/ 1931536 w 2044799"/>
                      <a:gd name="connsiteY7" fmla="*/ 679562 h 679562"/>
                      <a:gd name="connsiteX8" fmla="*/ 1379993 w 2044799"/>
                      <a:gd name="connsiteY8" fmla="*/ 679562 h 679562"/>
                      <a:gd name="connsiteX9" fmla="*/ 737537 w 2044799"/>
                      <a:gd name="connsiteY9" fmla="*/ 679562 h 679562"/>
                      <a:gd name="connsiteX10" fmla="*/ 113263 w 2044799"/>
                      <a:gd name="connsiteY10" fmla="*/ 679562 h 679562"/>
                      <a:gd name="connsiteX11" fmla="*/ 0 w 2044799"/>
                      <a:gd name="connsiteY11" fmla="*/ 566299 h 679562"/>
                      <a:gd name="connsiteX12" fmla="*/ 0 w 2044799"/>
                      <a:gd name="connsiteY12" fmla="*/ 113263 h 679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4799" h="679562" fill="none" extrusionOk="0">
                        <a:moveTo>
                          <a:pt x="0" y="113263"/>
                        </a:moveTo>
                        <a:cubicBezTo>
                          <a:pt x="833" y="41232"/>
                          <a:pt x="38421" y="8963"/>
                          <a:pt x="113263" y="0"/>
                        </a:cubicBezTo>
                        <a:cubicBezTo>
                          <a:pt x="266959" y="25546"/>
                          <a:pt x="552508" y="-30189"/>
                          <a:pt x="737537" y="0"/>
                        </a:cubicBezTo>
                        <a:cubicBezTo>
                          <a:pt x="922566" y="30189"/>
                          <a:pt x="1031602" y="3758"/>
                          <a:pt x="1289080" y="0"/>
                        </a:cubicBezTo>
                        <a:cubicBezTo>
                          <a:pt x="1546558" y="-3758"/>
                          <a:pt x="1707289" y="-22179"/>
                          <a:pt x="1931536" y="0"/>
                        </a:cubicBezTo>
                        <a:cubicBezTo>
                          <a:pt x="1995061" y="1245"/>
                          <a:pt x="2053179" y="52163"/>
                          <a:pt x="2044799" y="113263"/>
                        </a:cubicBezTo>
                        <a:cubicBezTo>
                          <a:pt x="2033228" y="230880"/>
                          <a:pt x="2039345" y="408234"/>
                          <a:pt x="2044799" y="566299"/>
                        </a:cubicBezTo>
                        <a:cubicBezTo>
                          <a:pt x="2056041" y="636183"/>
                          <a:pt x="2006035" y="689447"/>
                          <a:pt x="1931536" y="679562"/>
                        </a:cubicBezTo>
                        <a:cubicBezTo>
                          <a:pt x="1722014" y="683365"/>
                          <a:pt x="1561294" y="658358"/>
                          <a:pt x="1379993" y="679562"/>
                        </a:cubicBezTo>
                        <a:cubicBezTo>
                          <a:pt x="1198692" y="700766"/>
                          <a:pt x="921165" y="667397"/>
                          <a:pt x="737537" y="679562"/>
                        </a:cubicBezTo>
                        <a:cubicBezTo>
                          <a:pt x="553909" y="691727"/>
                          <a:pt x="317875" y="698958"/>
                          <a:pt x="113263" y="679562"/>
                        </a:cubicBezTo>
                        <a:cubicBezTo>
                          <a:pt x="64017" y="680739"/>
                          <a:pt x="-3966" y="629008"/>
                          <a:pt x="0" y="566299"/>
                        </a:cubicBezTo>
                        <a:cubicBezTo>
                          <a:pt x="-5344" y="342050"/>
                          <a:pt x="4095" y="335616"/>
                          <a:pt x="0" y="113263"/>
                        </a:cubicBezTo>
                        <a:close/>
                      </a:path>
                      <a:path w="2044799" h="679562" stroke="0" extrusionOk="0">
                        <a:moveTo>
                          <a:pt x="0" y="113263"/>
                        </a:moveTo>
                        <a:cubicBezTo>
                          <a:pt x="3097" y="41228"/>
                          <a:pt x="52164" y="8818"/>
                          <a:pt x="113263" y="0"/>
                        </a:cubicBezTo>
                        <a:cubicBezTo>
                          <a:pt x="245074" y="14478"/>
                          <a:pt x="435509" y="-3216"/>
                          <a:pt x="664806" y="0"/>
                        </a:cubicBezTo>
                        <a:cubicBezTo>
                          <a:pt x="894103" y="3216"/>
                          <a:pt x="1170930" y="15588"/>
                          <a:pt x="1307262" y="0"/>
                        </a:cubicBezTo>
                        <a:cubicBezTo>
                          <a:pt x="1443594" y="-15588"/>
                          <a:pt x="1740286" y="-13835"/>
                          <a:pt x="1931536" y="0"/>
                        </a:cubicBezTo>
                        <a:cubicBezTo>
                          <a:pt x="2005876" y="3617"/>
                          <a:pt x="2052506" y="42537"/>
                          <a:pt x="2044799" y="113263"/>
                        </a:cubicBezTo>
                        <a:cubicBezTo>
                          <a:pt x="2040146" y="292124"/>
                          <a:pt x="2054234" y="358073"/>
                          <a:pt x="2044799" y="566299"/>
                        </a:cubicBezTo>
                        <a:cubicBezTo>
                          <a:pt x="2045468" y="624725"/>
                          <a:pt x="1991051" y="670975"/>
                          <a:pt x="1931536" y="679562"/>
                        </a:cubicBezTo>
                        <a:cubicBezTo>
                          <a:pt x="1712365" y="679929"/>
                          <a:pt x="1568602" y="696931"/>
                          <a:pt x="1343628" y="679562"/>
                        </a:cubicBezTo>
                        <a:cubicBezTo>
                          <a:pt x="1118654" y="662193"/>
                          <a:pt x="847987" y="671567"/>
                          <a:pt x="719354" y="679562"/>
                        </a:cubicBezTo>
                        <a:cubicBezTo>
                          <a:pt x="590721" y="687557"/>
                          <a:pt x="259973" y="671362"/>
                          <a:pt x="113263" y="679562"/>
                        </a:cubicBezTo>
                        <a:cubicBezTo>
                          <a:pt x="50686" y="686712"/>
                          <a:pt x="5157" y="630002"/>
                          <a:pt x="0" y="566299"/>
                        </a:cubicBezTo>
                        <a:cubicBezTo>
                          <a:pt x="-5513" y="473710"/>
                          <a:pt x="-20964" y="335609"/>
                          <a:pt x="0" y="11326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815440" y="2844140"/>
            <a:ext cx="100069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Univers Condensed Light"/>
              </a:rPr>
              <a:t>Hands-on practice  -- let's write a full script!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C217-B162-F2BE-C4AF-C1BB68F880DD}"/>
              </a:ext>
            </a:extLst>
          </p:cNvPr>
          <p:cNvSpPr txBox="1"/>
          <p:nvPr/>
        </p:nvSpPr>
        <p:spPr>
          <a:xfrm>
            <a:off x="4908468" y="2117766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3EE14-B1B2-411E-7CF3-3273805AB554}"/>
              </a:ext>
            </a:extLst>
          </p:cNvPr>
          <p:cNvSpPr txBox="1"/>
          <p:nvPr/>
        </p:nvSpPr>
        <p:spPr>
          <a:xfrm>
            <a:off x="5219205" y="2220687"/>
            <a:ext cx="4128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Part 3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53B6DF2E-8521-ABEA-3465-9230134D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45590"/>
            <a:ext cx="614439" cy="614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5E9C4-D636-69C5-7310-7FFC7CA7522A}"/>
              </a:ext>
            </a:extLst>
          </p:cNvPr>
          <p:cNvSpPr txBox="1"/>
          <p:nvPr/>
        </p:nvSpPr>
        <p:spPr>
          <a:xfrm>
            <a:off x="817529" y="6113594"/>
            <a:ext cx="114706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The process of writing the script explained here is reflecting my real flow of thoughts-- it is not the top-to-bottom writing, which might not be your preference, but I thought presenting an authentic writing process would be helpful to who has no background in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1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CB5181-832E-C27C-5FE9-845046148795}"/>
              </a:ext>
            </a:extLst>
          </p:cNvPr>
          <p:cNvSpPr/>
          <p:nvPr/>
        </p:nvSpPr>
        <p:spPr>
          <a:xfrm>
            <a:off x="4689655" y="2172743"/>
            <a:ext cx="2094675" cy="626202"/>
          </a:xfrm>
          <a:prstGeom prst="roundRect">
            <a:avLst/>
          </a:prstGeom>
          <a:solidFill>
            <a:srgbClr val="FFFFA8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094675"/>
                      <a:gd name="connsiteY0" fmla="*/ 104369 h 626202"/>
                      <a:gd name="connsiteX1" fmla="*/ 104369 w 2094675"/>
                      <a:gd name="connsiteY1" fmla="*/ 0 h 626202"/>
                      <a:gd name="connsiteX2" fmla="*/ 751874 w 2094675"/>
                      <a:gd name="connsiteY2" fmla="*/ 0 h 626202"/>
                      <a:gd name="connsiteX3" fmla="*/ 1323942 w 2094675"/>
                      <a:gd name="connsiteY3" fmla="*/ 0 h 626202"/>
                      <a:gd name="connsiteX4" fmla="*/ 1990306 w 2094675"/>
                      <a:gd name="connsiteY4" fmla="*/ 0 h 626202"/>
                      <a:gd name="connsiteX5" fmla="*/ 2094675 w 2094675"/>
                      <a:gd name="connsiteY5" fmla="*/ 104369 h 626202"/>
                      <a:gd name="connsiteX6" fmla="*/ 2094675 w 2094675"/>
                      <a:gd name="connsiteY6" fmla="*/ 521833 h 626202"/>
                      <a:gd name="connsiteX7" fmla="*/ 1990306 w 2094675"/>
                      <a:gd name="connsiteY7" fmla="*/ 626202 h 626202"/>
                      <a:gd name="connsiteX8" fmla="*/ 1418238 w 2094675"/>
                      <a:gd name="connsiteY8" fmla="*/ 626202 h 626202"/>
                      <a:gd name="connsiteX9" fmla="*/ 751874 w 2094675"/>
                      <a:gd name="connsiteY9" fmla="*/ 626202 h 626202"/>
                      <a:gd name="connsiteX10" fmla="*/ 104369 w 2094675"/>
                      <a:gd name="connsiteY10" fmla="*/ 626202 h 626202"/>
                      <a:gd name="connsiteX11" fmla="*/ 0 w 2094675"/>
                      <a:gd name="connsiteY11" fmla="*/ 521833 h 626202"/>
                      <a:gd name="connsiteX12" fmla="*/ 0 w 2094675"/>
                      <a:gd name="connsiteY12" fmla="*/ 104369 h 626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94675" h="626202" fill="none" extrusionOk="0">
                        <a:moveTo>
                          <a:pt x="0" y="104369"/>
                        </a:moveTo>
                        <a:cubicBezTo>
                          <a:pt x="862" y="36924"/>
                          <a:pt x="43164" y="2600"/>
                          <a:pt x="104369" y="0"/>
                        </a:cubicBezTo>
                        <a:cubicBezTo>
                          <a:pt x="384206" y="-22423"/>
                          <a:pt x="510862" y="-29540"/>
                          <a:pt x="751874" y="0"/>
                        </a:cubicBezTo>
                        <a:cubicBezTo>
                          <a:pt x="992886" y="29540"/>
                          <a:pt x="1101945" y="-434"/>
                          <a:pt x="1323942" y="0"/>
                        </a:cubicBezTo>
                        <a:cubicBezTo>
                          <a:pt x="1545939" y="434"/>
                          <a:pt x="1705637" y="-14046"/>
                          <a:pt x="1990306" y="0"/>
                        </a:cubicBezTo>
                        <a:cubicBezTo>
                          <a:pt x="2052910" y="6356"/>
                          <a:pt x="2108712" y="49162"/>
                          <a:pt x="2094675" y="104369"/>
                        </a:cubicBezTo>
                        <a:cubicBezTo>
                          <a:pt x="2101279" y="216454"/>
                          <a:pt x="2104853" y="432337"/>
                          <a:pt x="2094675" y="521833"/>
                        </a:cubicBezTo>
                        <a:cubicBezTo>
                          <a:pt x="2103222" y="585048"/>
                          <a:pt x="2057905" y="634441"/>
                          <a:pt x="1990306" y="626202"/>
                        </a:cubicBezTo>
                        <a:cubicBezTo>
                          <a:pt x="1772910" y="603571"/>
                          <a:pt x="1660084" y="607956"/>
                          <a:pt x="1418238" y="626202"/>
                        </a:cubicBezTo>
                        <a:cubicBezTo>
                          <a:pt x="1176392" y="644448"/>
                          <a:pt x="945484" y="630115"/>
                          <a:pt x="751874" y="626202"/>
                        </a:cubicBezTo>
                        <a:cubicBezTo>
                          <a:pt x="558264" y="622289"/>
                          <a:pt x="301001" y="643705"/>
                          <a:pt x="104369" y="626202"/>
                        </a:cubicBezTo>
                        <a:cubicBezTo>
                          <a:pt x="58038" y="627202"/>
                          <a:pt x="-7127" y="579755"/>
                          <a:pt x="0" y="521833"/>
                        </a:cubicBezTo>
                        <a:cubicBezTo>
                          <a:pt x="-18165" y="328099"/>
                          <a:pt x="10925" y="243412"/>
                          <a:pt x="0" y="104369"/>
                        </a:cubicBezTo>
                        <a:close/>
                      </a:path>
                      <a:path w="2094675" h="626202" stroke="0" extrusionOk="0">
                        <a:moveTo>
                          <a:pt x="0" y="104369"/>
                        </a:moveTo>
                        <a:cubicBezTo>
                          <a:pt x="2377" y="39450"/>
                          <a:pt x="47896" y="7081"/>
                          <a:pt x="104369" y="0"/>
                        </a:cubicBezTo>
                        <a:cubicBezTo>
                          <a:pt x="307041" y="22527"/>
                          <a:pt x="552994" y="-16037"/>
                          <a:pt x="676437" y="0"/>
                        </a:cubicBezTo>
                        <a:cubicBezTo>
                          <a:pt x="799880" y="16037"/>
                          <a:pt x="1195204" y="-29606"/>
                          <a:pt x="1342801" y="0"/>
                        </a:cubicBezTo>
                        <a:cubicBezTo>
                          <a:pt x="1490398" y="29606"/>
                          <a:pt x="1725928" y="-31898"/>
                          <a:pt x="1990306" y="0"/>
                        </a:cubicBezTo>
                        <a:cubicBezTo>
                          <a:pt x="2049369" y="436"/>
                          <a:pt x="2104543" y="36264"/>
                          <a:pt x="2094675" y="104369"/>
                        </a:cubicBezTo>
                        <a:cubicBezTo>
                          <a:pt x="2081872" y="237871"/>
                          <a:pt x="2111044" y="354046"/>
                          <a:pt x="2094675" y="521833"/>
                        </a:cubicBezTo>
                        <a:cubicBezTo>
                          <a:pt x="2096466" y="568418"/>
                          <a:pt x="2046110" y="621009"/>
                          <a:pt x="1990306" y="626202"/>
                        </a:cubicBezTo>
                        <a:cubicBezTo>
                          <a:pt x="1714068" y="616111"/>
                          <a:pt x="1629565" y="611890"/>
                          <a:pt x="1380520" y="626202"/>
                        </a:cubicBezTo>
                        <a:cubicBezTo>
                          <a:pt x="1131475" y="640514"/>
                          <a:pt x="1040317" y="650583"/>
                          <a:pt x="733015" y="626202"/>
                        </a:cubicBezTo>
                        <a:cubicBezTo>
                          <a:pt x="425714" y="601821"/>
                          <a:pt x="348594" y="625737"/>
                          <a:pt x="104369" y="626202"/>
                        </a:cubicBezTo>
                        <a:cubicBezTo>
                          <a:pt x="46691" y="637219"/>
                          <a:pt x="12074" y="582168"/>
                          <a:pt x="0" y="521833"/>
                        </a:cubicBezTo>
                        <a:cubicBezTo>
                          <a:pt x="-8531" y="399786"/>
                          <a:pt x="-7681" y="302050"/>
                          <a:pt x="0" y="10436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2114028" y="3043711"/>
            <a:ext cx="75230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Univers Condensed Light"/>
              </a:rPr>
              <a:t>Introducing </a:t>
            </a:r>
            <a:r>
              <a:rPr lang="en-US" sz="4400" dirty="0" err="1">
                <a:latin typeface="Univers Condensed Light"/>
              </a:rPr>
              <a:t>Praat</a:t>
            </a:r>
            <a:r>
              <a:rPr lang="en-US" sz="4400" dirty="0">
                <a:latin typeface="Univers Condensed Light"/>
              </a:rPr>
              <a:t> Scripting</a:t>
            </a:r>
            <a:endParaRPr lang="en-US" sz="4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C217-B162-F2BE-C4AF-C1BB68F880DD}"/>
              </a:ext>
            </a:extLst>
          </p:cNvPr>
          <p:cNvSpPr txBox="1"/>
          <p:nvPr/>
        </p:nvSpPr>
        <p:spPr>
          <a:xfrm>
            <a:off x="4908468" y="2117766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3EE14-B1B2-411E-7CF3-3273805AB554}"/>
              </a:ext>
            </a:extLst>
          </p:cNvPr>
          <p:cNvSpPr txBox="1"/>
          <p:nvPr/>
        </p:nvSpPr>
        <p:spPr>
          <a:xfrm>
            <a:off x="5219205" y="2220687"/>
            <a:ext cx="4128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Univers Condensed Light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44745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Plan the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31296" y="2171166"/>
            <a:ext cx="1094975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Univers Condensed Light"/>
              </a:rPr>
              <a:t>Think about:</a:t>
            </a:r>
            <a:endParaRPr lang="en-US" sz="3600">
              <a:cs typeface="Calibri"/>
            </a:endParaRPr>
          </a:p>
          <a:p>
            <a:pPr algn="ctr"/>
            <a:r>
              <a:rPr lang="en-US" sz="3600" dirty="0">
                <a:latin typeface="Univers Condensed Light"/>
              </a:rPr>
              <a:t>1) what kind of </a:t>
            </a:r>
            <a:r>
              <a:rPr lang="en-US" sz="3600" b="1" dirty="0">
                <a:latin typeface="Univers Condensed Light"/>
              </a:rPr>
              <a:t>data</a:t>
            </a:r>
            <a:r>
              <a:rPr lang="en-US" sz="3600" dirty="0">
                <a:latin typeface="Univers Condensed Light"/>
              </a:rPr>
              <a:t> you have (input)</a:t>
            </a:r>
            <a:endParaRPr lang="en-US" sz="360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3600" dirty="0">
                <a:latin typeface="Univers Condensed Light"/>
              </a:rPr>
              <a:t>2) what </a:t>
            </a:r>
            <a:r>
              <a:rPr lang="en-US" sz="3600" b="1" dirty="0">
                <a:latin typeface="Univers Condensed Light"/>
              </a:rPr>
              <a:t>products</a:t>
            </a:r>
            <a:r>
              <a:rPr lang="en-US" sz="3600" dirty="0">
                <a:latin typeface="Univers Condensed Light"/>
              </a:rPr>
              <a:t> you want to make (output)</a:t>
            </a:r>
          </a:p>
          <a:p>
            <a:pPr algn="ctr"/>
            <a:endParaRPr lang="en-US" sz="3600" dirty="0">
              <a:latin typeface="Univers Condensed Light"/>
              <a:cs typeface="Calibri"/>
            </a:endParaRPr>
          </a:p>
          <a:p>
            <a:pPr algn="ctr"/>
            <a:r>
              <a:rPr lang="en-US" sz="3600" dirty="0">
                <a:latin typeface="Univers Condensed Light"/>
                <a:cs typeface="Calibri"/>
              </a:rPr>
              <a:t>Then, write the overall structure with #(comments function) </a:t>
            </a:r>
          </a:p>
          <a:p>
            <a:pPr algn="ctr"/>
            <a:r>
              <a:rPr lang="en-US" sz="3600" dirty="0">
                <a:latin typeface="Univers Condensed Light"/>
                <a:cs typeface="Calibri"/>
              </a:rPr>
              <a:t>on a new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Practice Input &amp;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2CF70-32A4-EDB7-DB9A-36823A065DA3}"/>
              </a:ext>
            </a:extLst>
          </p:cNvPr>
          <p:cNvSpPr txBox="1"/>
          <p:nvPr/>
        </p:nvSpPr>
        <p:spPr>
          <a:xfrm>
            <a:off x="148440" y="1167740"/>
            <a:ext cx="1208313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Example:</a:t>
            </a:r>
          </a:p>
          <a:p>
            <a:r>
              <a:rPr lang="en-US" dirty="0">
                <a:latin typeface="Univers Condensed Light"/>
              </a:rPr>
              <a:t>1. I have a lot of sentence stimuli and I want to normalize its intensity</a:t>
            </a:r>
          </a:p>
          <a:p>
            <a:r>
              <a:rPr lang="en-US" dirty="0">
                <a:latin typeface="Univers Condensed Light"/>
              </a:rPr>
              <a:t>--&gt; input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sounds</a:t>
            </a:r>
            <a:r>
              <a:rPr lang="en-US" dirty="0">
                <a:latin typeface="Univers Condensed Light"/>
              </a:rPr>
              <a:t>, output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sounds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2. I have spontaneous speech data and want to automatically segment all the speech by words and phonemes</a:t>
            </a:r>
          </a:p>
          <a:p>
            <a:r>
              <a:rPr lang="en-US" dirty="0">
                <a:latin typeface="Univers Condensed Light"/>
              </a:rPr>
              <a:t>--&gt; input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sounds</a:t>
            </a:r>
            <a:r>
              <a:rPr lang="en-US" dirty="0">
                <a:latin typeface="Univers Condensed Light"/>
              </a:rPr>
              <a:t>, output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TextGrid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3. I have word production data and want to get acoustic measures of various kinds</a:t>
            </a:r>
          </a:p>
          <a:p>
            <a:r>
              <a:rPr lang="en-US" dirty="0">
                <a:latin typeface="Univers Condensed Light"/>
              </a:rPr>
              <a:t>--&gt; input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</a:t>
            </a:r>
            <a:r>
              <a:rPr lang="en-US" dirty="0">
                <a:latin typeface="Univers Condensed Light"/>
              </a:rPr>
              <a:t>, output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a table or text file</a:t>
            </a:r>
          </a:p>
          <a:p>
            <a:endParaRPr lang="en-US" dirty="0">
              <a:solidFill>
                <a:schemeClr val="bg1"/>
              </a:solidFill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4. I have a set of </a:t>
            </a:r>
            <a:r>
              <a:rPr lang="en-US" dirty="0" err="1">
                <a:latin typeface="Univers Condensed Light"/>
              </a:rPr>
              <a:t>TextGrids</a:t>
            </a:r>
            <a:r>
              <a:rPr lang="en-US" dirty="0">
                <a:latin typeface="Univers Condensed Light"/>
              </a:rPr>
              <a:t> with manually segmented by words and excel sheets of their responses, and I want to label them with the words by referring to the excel sheets.</a:t>
            </a:r>
          </a:p>
          <a:p>
            <a:r>
              <a:rPr lang="en-US" dirty="0">
                <a:latin typeface="Univers Condensed Light"/>
              </a:rPr>
              <a:t>--&gt; input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text file made out of excel sheets, sounds, and  </a:t>
            </a:r>
            <a:r>
              <a:rPr lang="en-US" dirty="0" err="1">
                <a:solidFill>
                  <a:schemeClr val="bg1"/>
                </a:solidFill>
                <a:latin typeface="Univers Condensed Light"/>
              </a:rPr>
              <a:t>Textgrids</a:t>
            </a:r>
            <a:r>
              <a:rPr lang="en-US" dirty="0">
                <a:latin typeface="Univers Condensed Light"/>
              </a:rPr>
              <a:t>; Output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updated </a:t>
            </a:r>
            <a:r>
              <a:rPr lang="en-US" dirty="0" err="1">
                <a:solidFill>
                  <a:schemeClr val="bg1"/>
                </a:solidFill>
                <a:latin typeface="Univers Condensed Light"/>
              </a:rPr>
              <a:t>textgrids</a:t>
            </a:r>
            <a:endParaRPr lang="en-US" dirty="0">
              <a:solidFill>
                <a:schemeClr val="bg1"/>
              </a:solidFill>
              <a:latin typeface="Univers Condensed Light"/>
            </a:endParaRP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5. I want to extract sounds from the data based on the segments on the </a:t>
            </a:r>
            <a:r>
              <a:rPr lang="en-US" dirty="0" err="1"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 and save all the new sounds</a:t>
            </a:r>
          </a:p>
          <a:p>
            <a:r>
              <a:rPr lang="en-US" dirty="0">
                <a:latin typeface="Univers Condensed Light"/>
              </a:rPr>
              <a:t>--&gt; input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 and </a:t>
            </a:r>
            <a:r>
              <a:rPr lang="en-US" dirty="0" err="1">
                <a:solidFill>
                  <a:schemeClr val="bg1"/>
                </a:solidFill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, output = </a:t>
            </a:r>
            <a:r>
              <a:rPr lang="en-US" dirty="0">
                <a:solidFill>
                  <a:schemeClr val="bg1"/>
                </a:solidFill>
                <a:latin typeface="Univers Condensed Light"/>
              </a:rPr>
              <a:t>sound files (.wav)</a:t>
            </a:r>
          </a:p>
        </p:txBody>
      </p:sp>
    </p:spTree>
    <p:extLst>
      <p:ext uri="{BB962C8B-B14F-4D97-AF65-F5344CB8AC3E}">
        <p14:creationId xmlns:p14="http://schemas.microsoft.com/office/powerpoint/2010/main" val="1601672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Practice Input &amp;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2CF70-32A4-EDB7-DB9A-36823A065DA3}"/>
              </a:ext>
            </a:extLst>
          </p:cNvPr>
          <p:cNvSpPr txBox="1"/>
          <p:nvPr/>
        </p:nvSpPr>
        <p:spPr>
          <a:xfrm>
            <a:off x="148440" y="1167740"/>
            <a:ext cx="1208313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Example:</a:t>
            </a:r>
          </a:p>
          <a:p>
            <a:r>
              <a:rPr lang="en-US" dirty="0">
                <a:latin typeface="Univers Condensed Light"/>
              </a:rPr>
              <a:t>1. I have a lot of sentence stimuli and I want to normalize its intensity</a:t>
            </a:r>
          </a:p>
          <a:p>
            <a:r>
              <a:rPr lang="en-US" dirty="0">
                <a:latin typeface="Univers Condensed Light"/>
              </a:rPr>
              <a:t>--&gt; input = sounds, output = sounds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2. I have spontaneous speech data and want to automatically segment all the speech by words and phonemes</a:t>
            </a:r>
          </a:p>
          <a:p>
            <a:r>
              <a:rPr lang="en-US" dirty="0">
                <a:latin typeface="Univers Condensed Light"/>
              </a:rPr>
              <a:t>--&gt; input = sounds, output = TextGrid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3. I have word production data and want to get acoustic measures of various kinds</a:t>
            </a:r>
          </a:p>
          <a:p>
            <a:r>
              <a:rPr lang="en-US" dirty="0">
                <a:latin typeface="Univers Condensed Light"/>
              </a:rPr>
              <a:t>--&gt; input = sound, output = a table or text file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4. I have a set of </a:t>
            </a:r>
            <a:r>
              <a:rPr lang="en-US" dirty="0" err="1">
                <a:latin typeface="Univers Condensed Light"/>
              </a:rPr>
              <a:t>TextGrids</a:t>
            </a:r>
            <a:r>
              <a:rPr lang="en-US" dirty="0">
                <a:latin typeface="Univers Condensed Light"/>
              </a:rPr>
              <a:t> with manually segmented by words and excel sheets of their responses, and I want to label them with the words by referring to the excel sheets.</a:t>
            </a:r>
          </a:p>
          <a:p>
            <a:r>
              <a:rPr lang="en-US" dirty="0">
                <a:latin typeface="Univers Condensed Light"/>
              </a:rPr>
              <a:t>--&gt; input = text file made out of excel sheets, sounds, and  </a:t>
            </a:r>
            <a:r>
              <a:rPr lang="en-US" dirty="0" err="1">
                <a:latin typeface="Univers Condensed Light"/>
              </a:rPr>
              <a:t>Textgrids</a:t>
            </a:r>
            <a:r>
              <a:rPr lang="en-US" dirty="0">
                <a:latin typeface="Univers Condensed Light"/>
              </a:rPr>
              <a:t>; Output = updated </a:t>
            </a:r>
            <a:r>
              <a:rPr lang="en-US" dirty="0" err="1">
                <a:latin typeface="Univers Condensed Light"/>
              </a:rPr>
              <a:t>textgrids</a:t>
            </a:r>
          </a:p>
          <a:p>
            <a:endParaRPr lang="en-US" dirty="0">
              <a:latin typeface="Univers Condensed Light"/>
            </a:endParaRPr>
          </a:p>
          <a:p>
            <a:r>
              <a:rPr lang="en-US" dirty="0">
                <a:latin typeface="Univers Condensed Light"/>
              </a:rPr>
              <a:t>5. I want to extract sounds from the data based on the segments on the </a:t>
            </a:r>
            <a:r>
              <a:rPr lang="en-US" dirty="0" err="1"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 and save all the new sounds</a:t>
            </a:r>
          </a:p>
          <a:p>
            <a:r>
              <a:rPr lang="en-US" dirty="0">
                <a:latin typeface="Univers Condensed Light"/>
              </a:rPr>
              <a:t>--&gt; input = sound and </a:t>
            </a:r>
            <a:r>
              <a:rPr lang="en-US" dirty="0" err="1">
                <a:latin typeface="Univers Condensed Light"/>
              </a:rPr>
              <a:t>textgrid</a:t>
            </a:r>
            <a:r>
              <a:rPr lang="en-US" dirty="0">
                <a:latin typeface="Univers Condensed Light"/>
              </a:rPr>
              <a:t>, output = sound files (.wav)</a:t>
            </a:r>
          </a:p>
        </p:txBody>
      </p:sp>
    </p:spTree>
    <p:extLst>
      <p:ext uri="{BB962C8B-B14F-4D97-AF65-F5344CB8AC3E}">
        <p14:creationId xmlns:p14="http://schemas.microsoft.com/office/powerpoint/2010/main" val="197877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A script we try together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3072B-D52A-CB71-3F15-4CFB65E94756}"/>
              </a:ext>
            </a:extLst>
          </p:cNvPr>
          <p:cNvSpPr txBox="1"/>
          <p:nvPr/>
        </p:nvSpPr>
        <p:spPr>
          <a:xfrm>
            <a:off x="9019531" y="5110848"/>
            <a:ext cx="3038105" cy="147732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Univers Condensed Light"/>
              </a:rPr>
              <a:t>--reminder--</a:t>
            </a:r>
          </a:p>
          <a:p>
            <a:pPr algn="ctr"/>
            <a:r>
              <a:rPr lang="en-US" dirty="0">
                <a:latin typeface="Univers Condensed Light"/>
              </a:rPr>
              <a:t>3 things you can do with </a:t>
            </a:r>
            <a:r>
              <a:rPr lang="en-US" dirty="0" err="1">
                <a:latin typeface="Univers Condensed Light"/>
              </a:rPr>
              <a:t>Praat</a:t>
            </a:r>
            <a:endParaRPr lang="en-US" dirty="0">
              <a:latin typeface="Univers Condensed Light"/>
            </a:endParaRPr>
          </a:p>
          <a:p>
            <a:pPr marL="457200" indent="-457200" algn="ctr">
              <a:buAutoNum type="arabicPeriod"/>
            </a:pPr>
            <a:r>
              <a:rPr lang="en-US" dirty="0">
                <a:latin typeface="Univers Condensed Light"/>
              </a:rPr>
              <a:t>Analyze sound</a:t>
            </a:r>
            <a:endParaRPr lang="en-US">
              <a:cs typeface="Calibri" panose="020F0502020204030204"/>
            </a:endParaRPr>
          </a:p>
          <a:p>
            <a:pPr marL="457200" indent="-457200" algn="ctr">
              <a:buAutoNum type="arabicPeriod"/>
            </a:pPr>
            <a:r>
              <a:rPr lang="en-US" dirty="0">
                <a:latin typeface="Univers Condensed Light"/>
              </a:rPr>
              <a:t>Manipulate sound</a:t>
            </a:r>
          </a:p>
          <a:p>
            <a:pPr marL="457200" indent="-457200" algn="ctr">
              <a:buAutoNum type="arabicPeriod"/>
            </a:pPr>
            <a:r>
              <a:rPr lang="en-US" dirty="0">
                <a:latin typeface="Univers Condensed Light"/>
              </a:rPr>
              <a:t>Data Process of sound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FFE5AC3-C979-BCDC-3086-AD8F5471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99" y="1136433"/>
            <a:ext cx="9937668" cy="36647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5A74A-C604-CF3A-6991-484BFBA74675}"/>
              </a:ext>
            </a:extLst>
          </p:cNvPr>
          <p:cNvSpPr/>
          <p:nvPr/>
        </p:nvSpPr>
        <p:spPr>
          <a:xfrm>
            <a:off x="298003" y="5015828"/>
            <a:ext cx="8627908" cy="1614745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627908"/>
                      <a:gd name="connsiteY0" fmla="*/ 269130 h 1614745"/>
                      <a:gd name="connsiteX1" fmla="*/ 269130 w 8627908"/>
                      <a:gd name="connsiteY1" fmla="*/ 0 h 1614745"/>
                      <a:gd name="connsiteX2" fmla="*/ 1105060 w 8627908"/>
                      <a:gd name="connsiteY2" fmla="*/ 0 h 1614745"/>
                      <a:gd name="connsiteX3" fmla="*/ 1860094 w 8627908"/>
                      <a:gd name="connsiteY3" fmla="*/ 0 h 1614745"/>
                      <a:gd name="connsiteX4" fmla="*/ 2534231 w 8627908"/>
                      <a:gd name="connsiteY4" fmla="*/ 0 h 1614745"/>
                      <a:gd name="connsiteX5" fmla="*/ 2965679 w 8627908"/>
                      <a:gd name="connsiteY5" fmla="*/ 0 h 1614745"/>
                      <a:gd name="connsiteX6" fmla="*/ 3801610 w 8627908"/>
                      <a:gd name="connsiteY6" fmla="*/ 0 h 1614745"/>
                      <a:gd name="connsiteX7" fmla="*/ 4475747 w 8627908"/>
                      <a:gd name="connsiteY7" fmla="*/ 0 h 1614745"/>
                      <a:gd name="connsiteX8" fmla="*/ 5149884 w 8627908"/>
                      <a:gd name="connsiteY8" fmla="*/ 0 h 1614745"/>
                      <a:gd name="connsiteX9" fmla="*/ 5985815 w 8627908"/>
                      <a:gd name="connsiteY9" fmla="*/ 0 h 1614745"/>
                      <a:gd name="connsiteX10" fmla="*/ 6498159 w 8627908"/>
                      <a:gd name="connsiteY10" fmla="*/ 0 h 1614745"/>
                      <a:gd name="connsiteX11" fmla="*/ 7010503 w 8627908"/>
                      <a:gd name="connsiteY11" fmla="*/ 0 h 1614745"/>
                      <a:gd name="connsiteX12" fmla="*/ 7603744 w 8627908"/>
                      <a:gd name="connsiteY12" fmla="*/ 0 h 1614745"/>
                      <a:gd name="connsiteX13" fmla="*/ 8358778 w 8627908"/>
                      <a:gd name="connsiteY13" fmla="*/ 0 h 1614745"/>
                      <a:gd name="connsiteX14" fmla="*/ 8627908 w 8627908"/>
                      <a:gd name="connsiteY14" fmla="*/ 269130 h 1614745"/>
                      <a:gd name="connsiteX15" fmla="*/ 8627908 w 8627908"/>
                      <a:gd name="connsiteY15" fmla="*/ 785843 h 1614745"/>
                      <a:gd name="connsiteX16" fmla="*/ 8627908 w 8627908"/>
                      <a:gd name="connsiteY16" fmla="*/ 1345615 h 1614745"/>
                      <a:gd name="connsiteX17" fmla="*/ 8358778 w 8627908"/>
                      <a:gd name="connsiteY17" fmla="*/ 1614745 h 1614745"/>
                      <a:gd name="connsiteX18" fmla="*/ 7927330 w 8627908"/>
                      <a:gd name="connsiteY18" fmla="*/ 1614745 h 1614745"/>
                      <a:gd name="connsiteX19" fmla="*/ 7334089 w 8627908"/>
                      <a:gd name="connsiteY19" fmla="*/ 1614745 h 1614745"/>
                      <a:gd name="connsiteX20" fmla="*/ 6821745 w 8627908"/>
                      <a:gd name="connsiteY20" fmla="*/ 1614745 h 1614745"/>
                      <a:gd name="connsiteX21" fmla="*/ 6228504 w 8627908"/>
                      <a:gd name="connsiteY21" fmla="*/ 1614745 h 1614745"/>
                      <a:gd name="connsiteX22" fmla="*/ 5554367 w 8627908"/>
                      <a:gd name="connsiteY22" fmla="*/ 1614745 h 1614745"/>
                      <a:gd name="connsiteX23" fmla="*/ 4961126 w 8627908"/>
                      <a:gd name="connsiteY23" fmla="*/ 1614745 h 1614745"/>
                      <a:gd name="connsiteX24" fmla="*/ 4206092 w 8627908"/>
                      <a:gd name="connsiteY24" fmla="*/ 1614745 h 1614745"/>
                      <a:gd name="connsiteX25" fmla="*/ 3774644 w 8627908"/>
                      <a:gd name="connsiteY25" fmla="*/ 1614745 h 1614745"/>
                      <a:gd name="connsiteX26" fmla="*/ 3262300 w 8627908"/>
                      <a:gd name="connsiteY26" fmla="*/ 1614745 h 1614745"/>
                      <a:gd name="connsiteX27" fmla="*/ 2426369 w 8627908"/>
                      <a:gd name="connsiteY27" fmla="*/ 1614745 h 1614745"/>
                      <a:gd name="connsiteX28" fmla="*/ 1590439 w 8627908"/>
                      <a:gd name="connsiteY28" fmla="*/ 1614745 h 1614745"/>
                      <a:gd name="connsiteX29" fmla="*/ 916302 w 8627908"/>
                      <a:gd name="connsiteY29" fmla="*/ 1614745 h 1614745"/>
                      <a:gd name="connsiteX30" fmla="*/ 269130 w 8627908"/>
                      <a:gd name="connsiteY30" fmla="*/ 1614745 h 1614745"/>
                      <a:gd name="connsiteX31" fmla="*/ 0 w 8627908"/>
                      <a:gd name="connsiteY31" fmla="*/ 1345615 h 1614745"/>
                      <a:gd name="connsiteX32" fmla="*/ 0 w 8627908"/>
                      <a:gd name="connsiteY32" fmla="*/ 796608 h 1614745"/>
                      <a:gd name="connsiteX33" fmla="*/ 0 w 8627908"/>
                      <a:gd name="connsiteY33" fmla="*/ 269130 h 1614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8627908" h="1614745" fill="none" extrusionOk="0">
                        <a:moveTo>
                          <a:pt x="0" y="269130"/>
                        </a:moveTo>
                        <a:cubicBezTo>
                          <a:pt x="9410" y="109102"/>
                          <a:pt x="121245" y="11011"/>
                          <a:pt x="269130" y="0"/>
                        </a:cubicBezTo>
                        <a:cubicBezTo>
                          <a:pt x="655495" y="12350"/>
                          <a:pt x="744641" y="9802"/>
                          <a:pt x="1105060" y="0"/>
                        </a:cubicBezTo>
                        <a:cubicBezTo>
                          <a:pt x="1465479" y="-9802"/>
                          <a:pt x="1518991" y="16326"/>
                          <a:pt x="1860094" y="0"/>
                        </a:cubicBezTo>
                        <a:cubicBezTo>
                          <a:pt x="2201197" y="-16326"/>
                          <a:pt x="2349783" y="7001"/>
                          <a:pt x="2534231" y="0"/>
                        </a:cubicBezTo>
                        <a:cubicBezTo>
                          <a:pt x="2718679" y="-7001"/>
                          <a:pt x="2761385" y="-17972"/>
                          <a:pt x="2965679" y="0"/>
                        </a:cubicBezTo>
                        <a:cubicBezTo>
                          <a:pt x="3169973" y="17972"/>
                          <a:pt x="3403474" y="-5027"/>
                          <a:pt x="3801610" y="0"/>
                        </a:cubicBezTo>
                        <a:cubicBezTo>
                          <a:pt x="4199746" y="5027"/>
                          <a:pt x="4149102" y="-17475"/>
                          <a:pt x="4475747" y="0"/>
                        </a:cubicBezTo>
                        <a:cubicBezTo>
                          <a:pt x="4802392" y="17475"/>
                          <a:pt x="4911933" y="24383"/>
                          <a:pt x="5149884" y="0"/>
                        </a:cubicBezTo>
                        <a:cubicBezTo>
                          <a:pt x="5387835" y="-24383"/>
                          <a:pt x="5812226" y="7993"/>
                          <a:pt x="5985815" y="0"/>
                        </a:cubicBezTo>
                        <a:cubicBezTo>
                          <a:pt x="6159404" y="-7993"/>
                          <a:pt x="6272769" y="-20109"/>
                          <a:pt x="6498159" y="0"/>
                        </a:cubicBezTo>
                        <a:cubicBezTo>
                          <a:pt x="6723549" y="20109"/>
                          <a:pt x="6893414" y="8846"/>
                          <a:pt x="7010503" y="0"/>
                        </a:cubicBezTo>
                        <a:cubicBezTo>
                          <a:pt x="7127592" y="-8846"/>
                          <a:pt x="7408514" y="-3155"/>
                          <a:pt x="7603744" y="0"/>
                        </a:cubicBezTo>
                        <a:cubicBezTo>
                          <a:pt x="7798974" y="3155"/>
                          <a:pt x="8176668" y="-13386"/>
                          <a:pt x="8358778" y="0"/>
                        </a:cubicBezTo>
                        <a:cubicBezTo>
                          <a:pt x="8494518" y="5623"/>
                          <a:pt x="8623480" y="95210"/>
                          <a:pt x="8627908" y="269130"/>
                        </a:cubicBezTo>
                        <a:cubicBezTo>
                          <a:pt x="8606654" y="477611"/>
                          <a:pt x="8605131" y="650738"/>
                          <a:pt x="8627908" y="785843"/>
                        </a:cubicBezTo>
                        <a:cubicBezTo>
                          <a:pt x="8650685" y="920948"/>
                          <a:pt x="8627426" y="1092479"/>
                          <a:pt x="8627908" y="1345615"/>
                        </a:cubicBezTo>
                        <a:cubicBezTo>
                          <a:pt x="8634095" y="1478606"/>
                          <a:pt x="8496014" y="1616702"/>
                          <a:pt x="8358778" y="1614745"/>
                        </a:cubicBezTo>
                        <a:cubicBezTo>
                          <a:pt x="8226430" y="1594973"/>
                          <a:pt x="8136589" y="1622456"/>
                          <a:pt x="7927330" y="1614745"/>
                        </a:cubicBezTo>
                        <a:cubicBezTo>
                          <a:pt x="7718071" y="1607034"/>
                          <a:pt x="7622670" y="1643777"/>
                          <a:pt x="7334089" y="1614745"/>
                        </a:cubicBezTo>
                        <a:cubicBezTo>
                          <a:pt x="7045508" y="1585713"/>
                          <a:pt x="7064564" y="1616643"/>
                          <a:pt x="6821745" y="1614745"/>
                        </a:cubicBezTo>
                        <a:cubicBezTo>
                          <a:pt x="6578926" y="1612847"/>
                          <a:pt x="6497782" y="1619103"/>
                          <a:pt x="6228504" y="1614745"/>
                        </a:cubicBezTo>
                        <a:cubicBezTo>
                          <a:pt x="5959226" y="1610387"/>
                          <a:pt x="5888479" y="1615435"/>
                          <a:pt x="5554367" y="1614745"/>
                        </a:cubicBezTo>
                        <a:cubicBezTo>
                          <a:pt x="5220255" y="1614055"/>
                          <a:pt x="5080159" y="1590861"/>
                          <a:pt x="4961126" y="1614745"/>
                        </a:cubicBezTo>
                        <a:cubicBezTo>
                          <a:pt x="4842093" y="1638629"/>
                          <a:pt x="4397298" y="1578471"/>
                          <a:pt x="4206092" y="1614745"/>
                        </a:cubicBezTo>
                        <a:cubicBezTo>
                          <a:pt x="4014886" y="1651019"/>
                          <a:pt x="3905532" y="1630828"/>
                          <a:pt x="3774644" y="1614745"/>
                        </a:cubicBezTo>
                        <a:cubicBezTo>
                          <a:pt x="3643756" y="1598662"/>
                          <a:pt x="3506530" y="1591974"/>
                          <a:pt x="3262300" y="1614745"/>
                        </a:cubicBezTo>
                        <a:cubicBezTo>
                          <a:pt x="3018070" y="1637516"/>
                          <a:pt x="2663958" y="1610342"/>
                          <a:pt x="2426369" y="1614745"/>
                        </a:cubicBezTo>
                        <a:cubicBezTo>
                          <a:pt x="2188780" y="1619148"/>
                          <a:pt x="1799867" y="1605607"/>
                          <a:pt x="1590439" y="1614745"/>
                        </a:cubicBezTo>
                        <a:cubicBezTo>
                          <a:pt x="1381011" y="1623884"/>
                          <a:pt x="1121595" y="1640157"/>
                          <a:pt x="916302" y="1614745"/>
                        </a:cubicBezTo>
                        <a:cubicBezTo>
                          <a:pt x="711009" y="1589333"/>
                          <a:pt x="561853" y="1619050"/>
                          <a:pt x="269130" y="1614745"/>
                        </a:cubicBezTo>
                        <a:cubicBezTo>
                          <a:pt x="93489" y="1630647"/>
                          <a:pt x="17259" y="1521763"/>
                          <a:pt x="0" y="1345615"/>
                        </a:cubicBezTo>
                        <a:cubicBezTo>
                          <a:pt x="22875" y="1204013"/>
                          <a:pt x="22326" y="937076"/>
                          <a:pt x="0" y="796608"/>
                        </a:cubicBezTo>
                        <a:cubicBezTo>
                          <a:pt x="-22326" y="656140"/>
                          <a:pt x="-11644" y="485267"/>
                          <a:pt x="0" y="269130"/>
                        </a:cubicBezTo>
                        <a:close/>
                      </a:path>
                      <a:path w="8627908" h="1614745" stroke="0" extrusionOk="0">
                        <a:moveTo>
                          <a:pt x="0" y="269130"/>
                        </a:moveTo>
                        <a:cubicBezTo>
                          <a:pt x="4827" y="105716"/>
                          <a:pt x="123115" y="15893"/>
                          <a:pt x="269130" y="0"/>
                        </a:cubicBezTo>
                        <a:cubicBezTo>
                          <a:pt x="428977" y="10586"/>
                          <a:pt x="494182" y="-4452"/>
                          <a:pt x="700578" y="0"/>
                        </a:cubicBezTo>
                        <a:cubicBezTo>
                          <a:pt x="906974" y="4452"/>
                          <a:pt x="1221368" y="36418"/>
                          <a:pt x="1536508" y="0"/>
                        </a:cubicBezTo>
                        <a:cubicBezTo>
                          <a:pt x="1851648" y="-36418"/>
                          <a:pt x="2023125" y="-26749"/>
                          <a:pt x="2210646" y="0"/>
                        </a:cubicBezTo>
                        <a:cubicBezTo>
                          <a:pt x="2398167" y="26749"/>
                          <a:pt x="2628621" y="10224"/>
                          <a:pt x="2803886" y="0"/>
                        </a:cubicBezTo>
                        <a:cubicBezTo>
                          <a:pt x="2979151" y="-10224"/>
                          <a:pt x="3054579" y="-4096"/>
                          <a:pt x="3235334" y="0"/>
                        </a:cubicBezTo>
                        <a:cubicBezTo>
                          <a:pt x="3416089" y="4096"/>
                          <a:pt x="3708915" y="27842"/>
                          <a:pt x="4071265" y="0"/>
                        </a:cubicBezTo>
                        <a:cubicBezTo>
                          <a:pt x="4433615" y="-27842"/>
                          <a:pt x="4706197" y="-32545"/>
                          <a:pt x="4907195" y="0"/>
                        </a:cubicBezTo>
                        <a:cubicBezTo>
                          <a:pt x="5108193" y="32545"/>
                          <a:pt x="5253074" y="-18819"/>
                          <a:pt x="5419539" y="0"/>
                        </a:cubicBezTo>
                        <a:cubicBezTo>
                          <a:pt x="5586004" y="18819"/>
                          <a:pt x="5738569" y="17570"/>
                          <a:pt x="5931884" y="0"/>
                        </a:cubicBezTo>
                        <a:cubicBezTo>
                          <a:pt x="6125199" y="-17570"/>
                          <a:pt x="6424575" y="10221"/>
                          <a:pt x="6686917" y="0"/>
                        </a:cubicBezTo>
                        <a:cubicBezTo>
                          <a:pt x="6949259" y="-10221"/>
                          <a:pt x="7342112" y="36527"/>
                          <a:pt x="7522848" y="0"/>
                        </a:cubicBezTo>
                        <a:cubicBezTo>
                          <a:pt x="7703584" y="-36527"/>
                          <a:pt x="7951196" y="40620"/>
                          <a:pt x="8358778" y="0"/>
                        </a:cubicBezTo>
                        <a:cubicBezTo>
                          <a:pt x="8524177" y="28631"/>
                          <a:pt x="8618154" y="125942"/>
                          <a:pt x="8627908" y="269130"/>
                        </a:cubicBezTo>
                        <a:cubicBezTo>
                          <a:pt x="8631462" y="524992"/>
                          <a:pt x="8610999" y="549824"/>
                          <a:pt x="8627908" y="796608"/>
                        </a:cubicBezTo>
                        <a:cubicBezTo>
                          <a:pt x="8644817" y="1043392"/>
                          <a:pt x="8635957" y="1141823"/>
                          <a:pt x="8627908" y="1345615"/>
                        </a:cubicBezTo>
                        <a:cubicBezTo>
                          <a:pt x="8623226" y="1463641"/>
                          <a:pt x="8510871" y="1639179"/>
                          <a:pt x="8358778" y="1614745"/>
                        </a:cubicBezTo>
                        <a:cubicBezTo>
                          <a:pt x="8113375" y="1636397"/>
                          <a:pt x="8061401" y="1592548"/>
                          <a:pt x="7846434" y="1614745"/>
                        </a:cubicBezTo>
                        <a:cubicBezTo>
                          <a:pt x="7631467" y="1636942"/>
                          <a:pt x="7596506" y="1619357"/>
                          <a:pt x="7414986" y="1614745"/>
                        </a:cubicBezTo>
                        <a:cubicBezTo>
                          <a:pt x="7233466" y="1610133"/>
                          <a:pt x="7070501" y="1609586"/>
                          <a:pt x="6902641" y="1614745"/>
                        </a:cubicBezTo>
                        <a:cubicBezTo>
                          <a:pt x="6734782" y="1619904"/>
                          <a:pt x="6630376" y="1599413"/>
                          <a:pt x="6471193" y="1614745"/>
                        </a:cubicBezTo>
                        <a:cubicBezTo>
                          <a:pt x="6312010" y="1630077"/>
                          <a:pt x="5978856" y="1575742"/>
                          <a:pt x="5635263" y="1614745"/>
                        </a:cubicBezTo>
                        <a:cubicBezTo>
                          <a:pt x="5291670" y="1653749"/>
                          <a:pt x="5250863" y="1627659"/>
                          <a:pt x="5122919" y="1614745"/>
                        </a:cubicBezTo>
                        <a:cubicBezTo>
                          <a:pt x="4994975" y="1601831"/>
                          <a:pt x="4893286" y="1596545"/>
                          <a:pt x="4691471" y="1614745"/>
                        </a:cubicBezTo>
                        <a:cubicBezTo>
                          <a:pt x="4489656" y="1632945"/>
                          <a:pt x="4173476" y="1605379"/>
                          <a:pt x="3855541" y="1614745"/>
                        </a:cubicBezTo>
                        <a:cubicBezTo>
                          <a:pt x="3537606" y="1624112"/>
                          <a:pt x="3510393" y="1622783"/>
                          <a:pt x="3262300" y="1614745"/>
                        </a:cubicBezTo>
                        <a:cubicBezTo>
                          <a:pt x="3014207" y="1606707"/>
                          <a:pt x="2814738" y="1596991"/>
                          <a:pt x="2426369" y="1614745"/>
                        </a:cubicBezTo>
                        <a:cubicBezTo>
                          <a:pt x="2038000" y="1632499"/>
                          <a:pt x="1979281" y="1638001"/>
                          <a:pt x="1833129" y="1614745"/>
                        </a:cubicBezTo>
                        <a:cubicBezTo>
                          <a:pt x="1686977" y="1591489"/>
                          <a:pt x="1566379" y="1623808"/>
                          <a:pt x="1401681" y="1614745"/>
                        </a:cubicBezTo>
                        <a:cubicBezTo>
                          <a:pt x="1236983" y="1605682"/>
                          <a:pt x="543456" y="1605784"/>
                          <a:pt x="269130" y="1614745"/>
                        </a:cubicBezTo>
                        <a:cubicBezTo>
                          <a:pt x="136675" y="1624546"/>
                          <a:pt x="19251" y="1478018"/>
                          <a:pt x="0" y="1345615"/>
                        </a:cubicBezTo>
                        <a:cubicBezTo>
                          <a:pt x="-21695" y="1159235"/>
                          <a:pt x="9515" y="1074850"/>
                          <a:pt x="0" y="807373"/>
                        </a:cubicBezTo>
                        <a:cubicBezTo>
                          <a:pt x="-9515" y="539896"/>
                          <a:pt x="-26745" y="465133"/>
                          <a:pt x="0" y="26913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You have this sound file annotated by words, (broadly transcribed) phonemes, and VOT.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You want to extract each sound, normalize the intensity, and save them as separate sound files. </a:t>
            </a:r>
            <a:endParaRPr lang="en-US" dirty="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Also, you want to get data of VOT duration.</a:t>
            </a:r>
          </a:p>
        </p:txBody>
      </p:sp>
    </p:spTree>
    <p:extLst>
      <p:ext uri="{BB962C8B-B14F-4D97-AF65-F5344CB8AC3E}">
        <p14:creationId xmlns:p14="http://schemas.microsoft.com/office/powerpoint/2010/main" val="3530552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Step1</a:t>
            </a:r>
            <a:r>
              <a:rPr lang="en-US" sz="4800" dirty="0">
                <a:latin typeface="Univers Condensed Light"/>
              </a:rPr>
              <a:t>: think about inputs and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5A74A-C604-CF3A-6991-484BFBA74675}"/>
              </a:ext>
            </a:extLst>
          </p:cNvPr>
          <p:cNvSpPr/>
          <p:nvPr/>
        </p:nvSpPr>
        <p:spPr>
          <a:xfrm>
            <a:off x="2099094" y="988113"/>
            <a:ext cx="8321129" cy="1159525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321129"/>
                      <a:gd name="connsiteY0" fmla="*/ 193258 h 1159525"/>
                      <a:gd name="connsiteX1" fmla="*/ 193258 w 8321129"/>
                      <a:gd name="connsiteY1" fmla="*/ 0 h 1159525"/>
                      <a:gd name="connsiteX2" fmla="*/ 1013168 w 8321129"/>
                      <a:gd name="connsiteY2" fmla="*/ 0 h 1159525"/>
                      <a:gd name="connsiteX3" fmla="*/ 1753732 w 8321129"/>
                      <a:gd name="connsiteY3" fmla="*/ 0 h 1159525"/>
                      <a:gd name="connsiteX4" fmla="*/ 2414950 w 8321129"/>
                      <a:gd name="connsiteY4" fmla="*/ 0 h 1159525"/>
                      <a:gd name="connsiteX5" fmla="*/ 2838129 w 8321129"/>
                      <a:gd name="connsiteY5" fmla="*/ 0 h 1159525"/>
                      <a:gd name="connsiteX6" fmla="*/ 3658039 w 8321129"/>
                      <a:gd name="connsiteY6" fmla="*/ 0 h 1159525"/>
                      <a:gd name="connsiteX7" fmla="*/ 4319257 w 8321129"/>
                      <a:gd name="connsiteY7" fmla="*/ 0 h 1159525"/>
                      <a:gd name="connsiteX8" fmla="*/ 4980475 w 8321129"/>
                      <a:gd name="connsiteY8" fmla="*/ 0 h 1159525"/>
                      <a:gd name="connsiteX9" fmla="*/ 5800385 w 8321129"/>
                      <a:gd name="connsiteY9" fmla="*/ 0 h 1159525"/>
                      <a:gd name="connsiteX10" fmla="*/ 6302910 w 8321129"/>
                      <a:gd name="connsiteY10" fmla="*/ 0 h 1159525"/>
                      <a:gd name="connsiteX11" fmla="*/ 6805436 w 8321129"/>
                      <a:gd name="connsiteY11" fmla="*/ 0 h 1159525"/>
                      <a:gd name="connsiteX12" fmla="*/ 7387307 w 8321129"/>
                      <a:gd name="connsiteY12" fmla="*/ 0 h 1159525"/>
                      <a:gd name="connsiteX13" fmla="*/ 8127871 w 8321129"/>
                      <a:gd name="connsiteY13" fmla="*/ 0 h 1159525"/>
                      <a:gd name="connsiteX14" fmla="*/ 8321129 w 8321129"/>
                      <a:gd name="connsiteY14" fmla="*/ 193258 h 1159525"/>
                      <a:gd name="connsiteX15" fmla="*/ 8321129 w 8321129"/>
                      <a:gd name="connsiteY15" fmla="*/ 564302 h 1159525"/>
                      <a:gd name="connsiteX16" fmla="*/ 8321129 w 8321129"/>
                      <a:gd name="connsiteY16" fmla="*/ 966267 h 1159525"/>
                      <a:gd name="connsiteX17" fmla="*/ 8127871 w 8321129"/>
                      <a:gd name="connsiteY17" fmla="*/ 1159525 h 1159525"/>
                      <a:gd name="connsiteX18" fmla="*/ 7704692 w 8321129"/>
                      <a:gd name="connsiteY18" fmla="*/ 1159525 h 1159525"/>
                      <a:gd name="connsiteX19" fmla="*/ 7122820 w 8321129"/>
                      <a:gd name="connsiteY19" fmla="*/ 1159525 h 1159525"/>
                      <a:gd name="connsiteX20" fmla="*/ 6620295 w 8321129"/>
                      <a:gd name="connsiteY20" fmla="*/ 1159525 h 1159525"/>
                      <a:gd name="connsiteX21" fmla="*/ 6038423 w 8321129"/>
                      <a:gd name="connsiteY21" fmla="*/ 1159525 h 1159525"/>
                      <a:gd name="connsiteX22" fmla="*/ 5377205 w 8321129"/>
                      <a:gd name="connsiteY22" fmla="*/ 1159525 h 1159525"/>
                      <a:gd name="connsiteX23" fmla="*/ 4795334 w 8321129"/>
                      <a:gd name="connsiteY23" fmla="*/ 1159525 h 1159525"/>
                      <a:gd name="connsiteX24" fmla="*/ 4054770 w 8321129"/>
                      <a:gd name="connsiteY24" fmla="*/ 1159525 h 1159525"/>
                      <a:gd name="connsiteX25" fmla="*/ 3631590 w 8321129"/>
                      <a:gd name="connsiteY25" fmla="*/ 1159525 h 1159525"/>
                      <a:gd name="connsiteX26" fmla="*/ 3129065 w 8321129"/>
                      <a:gd name="connsiteY26" fmla="*/ 1159525 h 1159525"/>
                      <a:gd name="connsiteX27" fmla="*/ 2309155 w 8321129"/>
                      <a:gd name="connsiteY27" fmla="*/ 1159525 h 1159525"/>
                      <a:gd name="connsiteX28" fmla="*/ 1489245 w 8321129"/>
                      <a:gd name="connsiteY28" fmla="*/ 1159525 h 1159525"/>
                      <a:gd name="connsiteX29" fmla="*/ 828027 w 8321129"/>
                      <a:gd name="connsiteY29" fmla="*/ 1159525 h 1159525"/>
                      <a:gd name="connsiteX30" fmla="*/ 193258 w 8321129"/>
                      <a:gd name="connsiteY30" fmla="*/ 1159525 h 1159525"/>
                      <a:gd name="connsiteX31" fmla="*/ 0 w 8321129"/>
                      <a:gd name="connsiteY31" fmla="*/ 966267 h 1159525"/>
                      <a:gd name="connsiteX32" fmla="*/ 0 w 8321129"/>
                      <a:gd name="connsiteY32" fmla="*/ 572032 h 1159525"/>
                      <a:gd name="connsiteX33" fmla="*/ 0 w 8321129"/>
                      <a:gd name="connsiteY33" fmla="*/ 193258 h 115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8321129" h="1159525" fill="none" extrusionOk="0">
                        <a:moveTo>
                          <a:pt x="0" y="193258"/>
                        </a:moveTo>
                        <a:cubicBezTo>
                          <a:pt x="16869" y="66102"/>
                          <a:pt x="87801" y="18704"/>
                          <a:pt x="193258" y="0"/>
                        </a:cubicBezTo>
                        <a:cubicBezTo>
                          <a:pt x="473749" y="-33136"/>
                          <a:pt x="701437" y="3692"/>
                          <a:pt x="1013168" y="0"/>
                        </a:cubicBezTo>
                        <a:cubicBezTo>
                          <a:pt x="1324899" y="-3692"/>
                          <a:pt x="1464157" y="-20649"/>
                          <a:pt x="1753732" y="0"/>
                        </a:cubicBezTo>
                        <a:cubicBezTo>
                          <a:pt x="2043307" y="20649"/>
                          <a:pt x="2114887" y="-19957"/>
                          <a:pt x="2414950" y="0"/>
                        </a:cubicBezTo>
                        <a:cubicBezTo>
                          <a:pt x="2715013" y="19957"/>
                          <a:pt x="2732592" y="-4632"/>
                          <a:pt x="2838129" y="0"/>
                        </a:cubicBezTo>
                        <a:cubicBezTo>
                          <a:pt x="2943666" y="4632"/>
                          <a:pt x="3445209" y="32956"/>
                          <a:pt x="3658039" y="0"/>
                        </a:cubicBezTo>
                        <a:cubicBezTo>
                          <a:pt x="3870869" y="-32956"/>
                          <a:pt x="4017172" y="-9082"/>
                          <a:pt x="4319257" y="0"/>
                        </a:cubicBezTo>
                        <a:cubicBezTo>
                          <a:pt x="4621342" y="9082"/>
                          <a:pt x="4677561" y="-21842"/>
                          <a:pt x="4980475" y="0"/>
                        </a:cubicBezTo>
                        <a:cubicBezTo>
                          <a:pt x="5283389" y="21842"/>
                          <a:pt x="5477138" y="-7340"/>
                          <a:pt x="5800385" y="0"/>
                        </a:cubicBezTo>
                        <a:cubicBezTo>
                          <a:pt x="6123632" y="7340"/>
                          <a:pt x="6194681" y="-15312"/>
                          <a:pt x="6302910" y="0"/>
                        </a:cubicBezTo>
                        <a:cubicBezTo>
                          <a:pt x="6411140" y="15312"/>
                          <a:pt x="6575496" y="22447"/>
                          <a:pt x="6805436" y="0"/>
                        </a:cubicBezTo>
                        <a:cubicBezTo>
                          <a:pt x="7035376" y="-22447"/>
                          <a:pt x="7228701" y="-14551"/>
                          <a:pt x="7387307" y="0"/>
                        </a:cubicBezTo>
                        <a:cubicBezTo>
                          <a:pt x="7545913" y="14551"/>
                          <a:pt x="7769782" y="-3162"/>
                          <a:pt x="8127871" y="0"/>
                        </a:cubicBezTo>
                        <a:cubicBezTo>
                          <a:pt x="8223529" y="4829"/>
                          <a:pt x="8317505" y="65832"/>
                          <a:pt x="8321129" y="193258"/>
                        </a:cubicBezTo>
                        <a:cubicBezTo>
                          <a:pt x="8322579" y="370385"/>
                          <a:pt x="8332614" y="395748"/>
                          <a:pt x="8321129" y="564302"/>
                        </a:cubicBezTo>
                        <a:cubicBezTo>
                          <a:pt x="8309644" y="732856"/>
                          <a:pt x="8328131" y="789338"/>
                          <a:pt x="8321129" y="966267"/>
                        </a:cubicBezTo>
                        <a:cubicBezTo>
                          <a:pt x="8328154" y="1055236"/>
                          <a:pt x="8213512" y="1163145"/>
                          <a:pt x="8127871" y="1159525"/>
                        </a:cubicBezTo>
                        <a:cubicBezTo>
                          <a:pt x="7922651" y="1148511"/>
                          <a:pt x="7890200" y="1147635"/>
                          <a:pt x="7704692" y="1159525"/>
                        </a:cubicBezTo>
                        <a:cubicBezTo>
                          <a:pt x="7519184" y="1171415"/>
                          <a:pt x="7324029" y="1131192"/>
                          <a:pt x="7122820" y="1159525"/>
                        </a:cubicBezTo>
                        <a:cubicBezTo>
                          <a:pt x="6921611" y="1187858"/>
                          <a:pt x="6744263" y="1163719"/>
                          <a:pt x="6620295" y="1159525"/>
                        </a:cubicBezTo>
                        <a:cubicBezTo>
                          <a:pt x="6496327" y="1155331"/>
                          <a:pt x="6221207" y="1164401"/>
                          <a:pt x="6038423" y="1159525"/>
                        </a:cubicBezTo>
                        <a:cubicBezTo>
                          <a:pt x="5855639" y="1154649"/>
                          <a:pt x="5535179" y="1180133"/>
                          <a:pt x="5377205" y="1159525"/>
                        </a:cubicBezTo>
                        <a:cubicBezTo>
                          <a:pt x="5219231" y="1138917"/>
                          <a:pt x="4919878" y="1167782"/>
                          <a:pt x="4795334" y="1159525"/>
                        </a:cubicBezTo>
                        <a:cubicBezTo>
                          <a:pt x="4670790" y="1151268"/>
                          <a:pt x="4231514" y="1141589"/>
                          <a:pt x="4054770" y="1159525"/>
                        </a:cubicBezTo>
                        <a:cubicBezTo>
                          <a:pt x="3878026" y="1177461"/>
                          <a:pt x="3778273" y="1150631"/>
                          <a:pt x="3631590" y="1159525"/>
                        </a:cubicBezTo>
                        <a:cubicBezTo>
                          <a:pt x="3484907" y="1168419"/>
                          <a:pt x="3295057" y="1171540"/>
                          <a:pt x="3129065" y="1159525"/>
                        </a:cubicBezTo>
                        <a:cubicBezTo>
                          <a:pt x="2963073" y="1147510"/>
                          <a:pt x="2593385" y="1195504"/>
                          <a:pt x="2309155" y="1159525"/>
                        </a:cubicBezTo>
                        <a:cubicBezTo>
                          <a:pt x="2024925" y="1123547"/>
                          <a:pt x="1676263" y="1148700"/>
                          <a:pt x="1489245" y="1159525"/>
                        </a:cubicBezTo>
                        <a:cubicBezTo>
                          <a:pt x="1302227" y="1170351"/>
                          <a:pt x="1003160" y="1174432"/>
                          <a:pt x="828027" y="1159525"/>
                        </a:cubicBezTo>
                        <a:cubicBezTo>
                          <a:pt x="652894" y="1144618"/>
                          <a:pt x="355995" y="1163875"/>
                          <a:pt x="193258" y="1159525"/>
                        </a:cubicBezTo>
                        <a:cubicBezTo>
                          <a:pt x="68423" y="1170185"/>
                          <a:pt x="11350" y="1091094"/>
                          <a:pt x="0" y="966267"/>
                        </a:cubicBezTo>
                        <a:cubicBezTo>
                          <a:pt x="-10235" y="875197"/>
                          <a:pt x="4578" y="759855"/>
                          <a:pt x="0" y="572032"/>
                        </a:cubicBezTo>
                        <a:cubicBezTo>
                          <a:pt x="-4578" y="384209"/>
                          <a:pt x="6875" y="342929"/>
                          <a:pt x="0" y="193258"/>
                        </a:cubicBezTo>
                        <a:close/>
                      </a:path>
                      <a:path w="8321129" h="1159525" stroke="0" extrusionOk="0">
                        <a:moveTo>
                          <a:pt x="0" y="193258"/>
                        </a:moveTo>
                        <a:cubicBezTo>
                          <a:pt x="5995" y="68170"/>
                          <a:pt x="90142" y="21931"/>
                          <a:pt x="193258" y="0"/>
                        </a:cubicBezTo>
                        <a:cubicBezTo>
                          <a:pt x="310422" y="-3911"/>
                          <a:pt x="427526" y="2231"/>
                          <a:pt x="616437" y="0"/>
                        </a:cubicBezTo>
                        <a:cubicBezTo>
                          <a:pt x="805348" y="-2231"/>
                          <a:pt x="1032357" y="40831"/>
                          <a:pt x="1436347" y="0"/>
                        </a:cubicBezTo>
                        <a:cubicBezTo>
                          <a:pt x="1840337" y="-40831"/>
                          <a:pt x="1846763" y="-14332"/>
                          <a:pt x="2097565" y="0"/>
                        </a:cubicBezTo>
                        <a:cubicBezTo>
                          <a:pt x="2348367" y="14332"/>
                          <a:pt x="2438736" y="-18898"/>
                          <a:pt x="2679437" y="0"/>
                        </a:cubicBezTo>
                        <a:cubicBezTo>
                          <a:pt x="2920138" y="18898"/>
                          <a:pt x="2905829" y="5861"/>
                          <a:pt x="3102616" y="0"/>
                        </a:cubicBezTo>
                        <a:cubicBezTo>
                          <a:pt x="3299403" y="-5861"/>
                          <a:pt x="3549431" y="38878"/>
                          <a:pt x="3922526" y="0"/>
                        </a:cubicBezTo>
                        <a:cubicBezTo>
                          <a:pt x="4295621" y="-38878"/>
                          <a:pt x="4379512" y="26665"/>
                          <a:pt x="4742436" y="0"/>
                        </a:cubicBezTo>
                        <a:cubicBezTo>
                          <a:pt x="5105360" y="-26665"/>
                          <a:pt x="5040517" y="-7942"/>
                          <a:pt x="5244962" y="0"/>
                        </a:cubicBezTo>
                        <a:cubicBezTo>
                          <a:pt x="5449407" y="7942"/>
                          <a:pt x="5640109" y="-18950"/>
                          <a:pt x="5747487" y="0"/>
                        </a:cubicBezTo>
                        <a:cubicBezTo>
                          <a:pt x="5854865" y="18950"/>
                          <a:pt x="6222015" y="8256"/>
                          <a:pt x="6488051" y="0"/>
                        </a:cubicBezTo>
                        <a:cubicBezTo>
                          <a:pt x="6754087" y="-8256"/>
                          <a:pt x="6924463" y="7752"/>
                          <a:pt x="7307961" y="0"/>
                        </a:cubicBezTo>
                        <a:cubicBezTo>
                          <a:pt x="7691459" y="-7752"/>
                          <a:pt x="7825507" y="29009"/>
                          <a:pt x="8127871" y="0"/>
                        </a:cubicBezTo>
                        <a:cubicBezTo>
                          <a:pt x="8240489" y="10051"/>
                          <a:pt x="8305118" y="95468"/>
                          <a:pt x="8321129" y="193258"/>
                        </a:cubicBezTo>
                        <a:cubicBezTo>
                          <a:pt x="8332467" y="361947"/>
                          <a:pt x="8306719" y="416616"/>
                          <a:pt x="8321129" y="572032"/>
                        </a:cubicBezTo>
                        <a:cubicBezTo>
                          <a:pt x="8335539" y="727448"/>
                          <a:pt x="8325105" y="834180"/>
                          <a:pt x="8321129" y="966267"/>
                        </a:cubicBezTo>
                        <a:cubicBezTo>
                          <a:pt x="8318199" y="1053840"/>
                          <a:pt x="8236986" y="1176360"/>
                          <a:pt x="8127871" y="1159525"/>
                        </a:cubicBezTo>
                        <a:cubicBezTo>
                          <a:pt x="8004200" y="1167136"/>
                          <a:pt x="7876230" y="1145267"/>
                          <a:pt x="7625346" y="1159525"/>
                        </a:cubicBezTo>
                        <a:cubicBezTo>
                          <a:pt x="7374463" y="1173783"/>
                          <a:pt x="7348446" y="1157527"/>
                          <a:pt x="7202166" y="1159525"/>
                        </a:cubicBezTo>
                        <a:cubicBezTo>
                          <a:pt x="7055886" y="1161523"/>
                          <a:pt x="6900167" y="1182438"/>
                          <a:pt x="6699641" y="1159525"/>
                        </a:cubicBezTo>
                        <a:cubicBezTo>
                          <a:pt x="6499115" y="1136612"/>
                          <a:pt x="6396313" y="1156358"/>
                          <a:pt x="6276461" y="1159525"/>
                        </a:cubicBezTo>
                        <a:cubicBezTo>
                          <a:pt x="6156609" y="1162692"/>
                          <a:pt x="5787090" y="1157047"/>
                          <a:pt x="5456551" y="1159525"/>
                        </a:cubicBezTo>
                        <a:cubicBezTo>
                          <a:pt x="5126012" y="1162004"/>
                          <a:pt x="5139883" y="1136010"/>
                          <a:pt x="4954026" y="1159525"/>
                        </a:cubicBezTo>
                        <a:cubicBezTo>
                          <a:pt x="4768170" y="1183040"/>
                          <a:pt x="4670732" y="1152964"/>
                          <a:pt x="4530846" y="1159525"/>
                        </a:cubicBezTo>
                        <a:cubicBezTo>
                          <a:pt x="4390960" y="1166086"/>
                          <a:pt x="3986387" y="1191466"/>
                          <a:pt x="3710936" y="1159525"/>
                        </a:cubicBezTo>
                        <a:cubicBezTo>
                          <a:pt x="3435485" y="1127585"/>
                          <a:pt x="3256025" y="1175034"/>
                          <a:pt x="3129065" y="1159525"/>
                        </a:cubicBezTo>
                        <a:cubicBezTo>
                          <a:pt x="3002105" y="1144016"/>
                          <a:pt x="2518964" y="1130493"/>
                          <a:pt x="2309155" y="1159525"/>
                        </a:cubicBezTo>
                        <a:cubicBezTo>
                          <a:pt x="2099346" y="1188558"/>
                          <a:pt x="1858923" y="1177048"/>
                          <a:pt x="1727283" y="1159525"/>
                        </a:cubicBezTo>
                        <a:cubicBezTo>
                          <a:pt x="1595643" y="1142002"/>
                          <a:pt x="1421910" y="1153243"/>
                          <a:pt x="1304104" y="1159525"/>
                        </a:cubicBezTo>
                        <a:cubicBezTo>
                          <a:pt x="1186298" y="1165807"/>
                          <a:pt x="694722" y="1209247"/>
                          <a:pt x="193258" y="1159525"/>
                        </a:cubicBezTo>
                        <a:cubicBezTo>
                          <a:pt x="97480" y="1166160"/>
                          <a:pt x="11385" y="1063400"/>
                          <a:pt x="0" y="966267"/>
                        </a:cubicBezTo>
                        <a:cubicBezTo>
                          <a:pt x="7482" y="843461"/>
                          <a:pt x="-12735" y="711184"/>
                          <a:pt x="0" y="579763"/>
                        </a:cubicBezTo>
                        <a:cubicBezTo>
                          <a:pt x="12735" y="448342"/>
                          <a:pt x="18518" y="338381"/>
                          <a:pt x="0" y="19325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You have this sound file annotated by words, (broadly transcribed) phonemes, and VOT.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You want to extract each sound, normalize the intensity, and save them as separate sound files. </a:t>
            </a:r>
            <a:endParaRPr lang="en-US" dirty="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Also, you want to get data of VOT duration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027DE9-5ADD-2BAB-C25A-8B6F36438626}"/>
              </a:ext>
            </a:extLst>
          </p:cNvPr>
          <p:cNvSpPr/>
          <p:nvPr/>
        </p:nvSpPr>
        <p:spPr>
          <a:xfrm>
            <a:off x="357380" y="3244424"/>
            <a:ext cx="3630376" cy="1307966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630376"/>
                      <a:gd name="connsiteY0" fmla="*/ 217999 h 1307966"/>
                      <a:gd name="connsiteX1" fmla="*/ 217999 w 3630376"/>
                      <a:gd name="connsiteY1" fmla="*/ 0 h 1307966"/>
                      <a:gd name="connsiteX2" fmla="*/ 761043 w 3630376"/>
                      <a:gd name="connsiteY2" fmla="*/ 0 h 1307966"/>
                      <a:gd name="connsiteX3" fmla="*/ 1336031 w 3630376"/>
                      <a:gd name="connsiteY3" fmla="*/ 0 h 1307966"/>
                      <a:gd name="connsiteX4" fmla="*/ 1879076 w 3630376"/>
                      <a:gd name="connsiteY4" fmla="*/ 0 h 1307966"/>
                      <a:gd name="connsiteX5" fmla="*/ 2581839 w 3630376"/>
                      <a:gd name="connsiteY5" fmla="*/ 0 h 1307966"/>
                      <a:gd name="connsiteX6" fmla="*/ 3412377 w 3630376"/>
                      <a:gd name="connsiteY6" fmla="*/ 0 h 1307966"/>
                      <a:gd name="connsiteX7" fmla="*/ 3630376 w 3630376"/>
                      <a:gd name="connsiteY7" fmla="*/ 217999 h 1307966"/>
                      <a:gd name="connsiteX8" fmla="*/ 3630376 w 3630376"/>
                      <a:gd name="connsiteY8" fmla="*/ 636544 h 1307966"/>
                      <a:gd name="connsiteX9" fmla="*/ 3630376 w 3630376"/>
                      <a:gd name="connsiteY9" fmla="*/ 1089967 h 1307966"/>
                      <a:gd name="connsiteX10" fmla="*/ 3412377 w 3630376"/>
                      <a:gd name="connsiteY10" fmla="*/ 1307966 h 1307966"/>
                      <a:gd name="connsiteX11" fmla="*/ 2773501 w 3630376"/>
                      <a:gd name="connsiteY11" fmla="*/ 1307966 h 1307966"/>
                      <a:gd name="connsiteX12" fmla="*/ 2134626 w 3630376"/>
                      <a:gd name="connsiteY12" fmla="*/ 1307966 h 1307966"/>
                      <a:gd name="connsiteX13" fmla="*/ 1495750 w 3630376"/>
                      <a:gd name="connsiteY13" fmla="*/ 1307966 h 1307966"/>
                      <a:gd name="connsiteX14" fmla="*/ 856875 w 3630376"/>
                      <a:gd name="connsiteY14" fmla="*/ 1307966 h 1307966"/>
                      <a:gd name="connsiteX15" fmla="*/ 217999 w 3630376"/>
                      <a:gd name="connsiteY15" fmla="*/ 1307966 h 1307966"/>
                      <a:gd name="connsiteX16" fmla="*/ 0 w 3630376"/>
                      <a:gd name="connsiteY16" fmla="*/ 1089967 h 1307966"/>
                      <a:gd name="connsiteX17" fmla="*/ 0 w 3630376"/>
                      <a:gd name="connsiteY17" fmla="*/ 653983 h 1307966"/>
                      <a:gd name="connsiteX18" fmla="*/ 0 w 3630376"/>
                      <a:gd name="connsiteY18" fmla="*/ 217999 h 130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630376" h="1307966" fill="none" extrusionOk="0">
                        <a:moveTo>
                          <a:pt x="0" y="217999"/>
                        </a:moveTo>
                        <a:cubicBezTo>
                          <a:pt x="-3377" y="98292"/>
                          <a:pt x="82753" y="6320"/>
                          <a:pt x="217999" y="0"/>
                        </a:cubicBezTo>
                        <a:cubicBezTo>
                          <a:pt x="417552" y="-6835"/>
                          <a:pt x="496831" y="10581"/>
                          <a:pt x="761043" y="0"/>
                        </a:cubicBezTo>
                        <a:cubicBezTo>
                          <a:pt x="1025255" y="-10581"/>
                          <a:pt x="1213761" y="527"/>
                          <a:pt x="1336031" y="0"/>
                        </a:cubicBezTo>
                        <a:cubicBezTo>
                          <a:pt x="1458301" y="-527"/>
                          <a:pt x="1655458" y="-7340"/>
                          <a:pt x="1879076" y="0"/>
                        </a:cubicBezTo>
                        <a:cubicBezTo>
                          <a:pt x="2102695" y="7340"/>
                          <a:pt x="2373019" y="6154"/>
                          <a:pt x="2581839" y="0"/>
                        </a:cubicBezTo>
                        <a:cubicBezTo>
                          <a:pt x="2790659" y="-6154"/>
                          <a:pt x="3227088" y="-21723"/>
                          <a:pt x="3412377" y="0"/>
                        </a:cubicBezTo>
                        <a:cubicBezTo>
                          <a:pt x="3547834" y="1332"/>
                          <a:pt x="3610588" y="98380"/>
                          <a:pt x="3630376" y="217999"/>
                        </a:cubicBezTo>
                        <a:cubicBezTo>
                          <a:pt x="3635597" y="365895"/>
                          <a:pt x="3642511" y="461275"/>
                          <a:pt x="3630376" y="636544"/>
                        </a:cubicBezTo>
                        <a:cubicBezTo>
                          <a:pt x="3618241" y="811814"/>
                          <a:pt x="3648096" y="921096"/>
                          <a:pt x="3630376" y="1089967"/>
                        </a:cubicBezTo>
                        <a:cubicBezTo>
                          <a:pt x="3634591" y="1212918"/>
                          <a:pt x="3538812" y="1302875"/>
                          <a:pt x="3412377" y="1307966"/>
                        </a:cubicBezTo>
                        <a:cubicBezTo>
                          <a:pt x="3284288" y="1336515"/>
                          <a:pt x="3050183" y="1302373"/>
                          <a:pt x="2773501" y="1307966"/>
                        </a:cubicBezTo>
                        <a:cubicBezTo>
                          <a:pt x="2496819" y="1313559"/>
                          <a:pt x="2404156" y="1313546"/>
                          <a:pt x="2134626" y="1307966"/>
                        </a:cubicBezTo>
                        <a:cubicBezTo>
                          <a:pt x="1865096" y="1302386"/>
                          <a:pt x="1683751" y="1320351"/>
                          <a:pt x="1495750" y="1307966"/>
                        </a:cubicBezTo>
                        <a:cubicBezTo>
                          <a:pt x="1307749" y="1295581"/>
                          <a:pt x="1123505" y="1287336"/>
                          <a:pt x="856875" y="1307966"/>
                        </a:cubicBezTo>
                        <a:cubicBezTo>
                          <a:pt x="590245" y="1328596"/>
                          <a:pt x="518761" y="1276830"/>
                          <a:pt x="217999" y="1307966"/>
                        </a:cubicBezTo>
                        <a:cubicBezTo>
                          <a:pt x="74363" y="1317609"/>
                          <a:pt x="418" y="1213843"/>
                          <a:pt x="0" y="1089967"/>
                        </a:cubicBezTo>
                        <a:cubicBezTo>
                          <a:pt x="12002" y="943932"/>
                          <a:pt x="-4744" y="869775"/>
                          <a:pt x="0" y="653983"/>
                        </a:cubicBezTo>
                        <a:cubicBezTo>
                          <a:pt x="4744" y="438191"/>
                          <a:pt x="9290" y="386414"/>
                          <a:pt x="0" y="217999"/>
                        </a:cubicBezTo>
                        <a:close/>
                      </a:path>
                      <a:path w="3630376" h="1307966" stroke="0" extrusionOk="0">
                        <a:moveTo>
                          <a:pt x="0" y="217999"/>
                        </a:moveTo>
                        <a:cubicBezTo>
                          <a:pt x="8176" y="72568"/>
                          <a:pt x="99770" y="13153"/>
                          <a:pt x="217999" y="0"/>
                        </a:cubicBezTo>
                        <a:cubicBezTo>
                          <a:pt x="410761" y="4156"/>
                          <a:pt x="642748" y="-267"/>
                          <a:pt x="761043" y="0"/>
                        </a:cubicBezTo>
                        <a:cubicBezTo>
                          <a:pt x="879338" y="267"/>
                          <a:pt x="1265767" y="-12066"/>
                          <a:pt x="1463806" y="0"/>
                        </a:cubicBezTo>
                        <a:cubicBezTo>
                          <a:pt x="1661845" y="12066"/>
                          <a:pt x="1837885" y="15031"/>
                          <a:pt x="2102682" y="0"/>
                        </a:cubicBezTo>
                        <a:cubicBezTo>
                          <a:pt x="2367479" y="-15031"/>
                          <a:pt x="2513558" y="20891"/>
                          <a:pt x="2709614" y="0"/>
                        </a:cubicBezTo>
                        <a:cubicBezTo>
                          <a:pt x="2905670" y="-20891"/>
                          <a:pt x="3260620" y="-9981"/>
                          <a:pt x="3412377" y="0"/>
                        </a:cubicBezTo>
                        <a:cubicBezTo>
                          <a:pt x="3529827" y="-24145"/>
                          <a:pt x="3645485" y="120980"/>
                          <a:pt x="3630376" y="217999"/>
                        </a:cubicBezTo>
                        <a:cubicBezTo>
                          <a:pt x="3644353" y="328358"/>
                          <a:pt x="3627613" y="467240"/>
                          <a:pt x="3630376" y="636544"/>
                        </a:cubicBezTo>
                        <a:cubicBezTo>
                          <a:pt x="3633139" y="805848"/>
                          <a:pt x="3610420" y="907678"/>
                          <a:pt x="3630376" y="1089967"/>
                        </a:cubicBezTo>
                        <a:cubicBezTo>
                          <a:pt x="3651748" y="1211614"/>
                          <a:pt x="3547819" y="1317235"/>
                          <a:pt x="3412377" y="1307966"/>
                        </a:cubicBezTo>
                        <a:cubicBezTo>
                          <a:pt x="3224309" y="1280391"/>
                          <a:pt x="3014768" y="1289378"/>
                          <a:pt x="2837389" y="1307966"/>
                        </a:cubicBezTo>
                        <a:cubicBezTo>
                          <a:pt x="2660010" y="1326554"/>
                          <a:pt x="2335189" y="1303763"/>
                          <a:pt x="2198513" y="1307966"/>
                        </a:cubicBezTo>
                        <a:cubicBezTo>
                          <a:pt x="2061837" y="1312169"/>
                          <a:pt x="1842292" y="1320776"/>
                          <a:pt x="1559638" y="1307966"/>
                        </a:cubicBezTo>
                        <a:cubicBezTo>
                          <a:pt x="1276984" y="1295156"/>
                          <a:pt x="1107057" y="1331040"/>
                          <a:pt x="984650" y="1307966"/>
                        </a:cubicBezTo>
                        <a:cubicBezTo>
                          <a:pt x="862243" y="1284892"/>
                          <a:pt x="517909" y="1324122"/>
                          <a:pt x="217999" y="1307966"/>
                        </a:cubicBezTo>
                        <a:cubicBezTo>
                          <a:pt x="94595" y="1288309"/>
                          <a:pt x="3134" y="1232520"/>
                          <a:pt x="0" y="1089967"/>
                        </a:cubicBezTo>
                        <a:cubicBezTo>
                          <a:pt x="-10951" y="976816"/>
                          <a:pt x="-680" y="817201"/>
                          <a:pt x="0" y="671422"/>
                        </a:cubicBezTo>
                        <a:cubicBezTo>
                          <a:pt x="680" y="525644"/>
                          <a:pt x="-4454" y="426804"/>
                          <a:pt x="0" y="21799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You have: 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- 1 sound file </a:t>
            </a:r>
            <a:endParaRPr lang="en-US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- 1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TextGrid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(with 3 tiers) 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15E63-4541-E2CF-810D-CF53C9916673}"/>
              </a:ext>
            </a:extLst>
          </p:cNvPr>
          <p:cNvSpPr/>
          <p:nvPr/>
        </p:nvSpPr>
        <p:spPr>
          <a:xfrm>
            <a:off x="4870004" y="3244424"/>
            <a:ext cx="6995048" cy="1307966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6995048"/>
                      <a:gd name="connsiteY0" fmla="*/ 217999 h 1307966"/>
                      <a:gd name="connsiteX1" fmla="*/ 217999 w 6995048"/>
                      <a:gd name="connsiteY1" fmla="*/ 0 h 1307966"/>
                      <a:gd name="connsiteX2" fmla="*/ 873904 w 6995048"/>
                      <a:gd name="connsiteY2" fmla="*/ 0 h 1307966"/>
                      <a:gd name="connsiteX3" fmla="*/ 1529809 w 6995048"/>
                      <a:gd name="connsiteY3" fmla="*/ 0 h 1307966"/>
                      <a:gd name="connsiteX4" fmla="*/ 2185714 w 6995048"/>
                      <a:gd name="connsiteY4" fmla="*/ 0 h 1307966"/>
                      <a:gd name="connsiteX5" fmla="*/ 2841619 w 6995048"/>
                      <a:gd name="connsiteY5" fmla="*/ 0 h 1307966"/>
                      <a:gd name="connsiteX6" fmla="*/ 3497524 w 6995048"/>
                      <a:gd name="connsiteY6" fmla="*/ 0 h 1307966"/>
                      <a:gd name="connsiteX7" fmla="*/ 4219020 w 6995048"/>
                      <a:gd name="connsiteY7" fmla="*/ 0 h 1307966"/>
                      <a:gd name="connsiteX8" fmla="*/ 4874925 w 6995048"/>
                      <a:gd name="connsiteY8" fmla="*/ 0 h 1307966"/>
                      <a:gd name="connsiteX9" fmla="*/ 5334058 w 6995048"/>
                      <a:gd name="connsiteY9" fmla="*/ 0 h 1307966"/>
                      <a:gd name="connsiteX10" fmla="*/ 6121144 w 6995048"/>
                      <a:gd name="connsiteY10" fmla="*/ 0 h 1307966"/>
                      <a:gd name="connsiteX11" fmla="*/ 6777049 w 6995048"/>
                      <a:gd name="connsiteY11" fmla="*/ 0 h 1307966"/>
                      <a:gd name="connsiteX12" fmla="*/ 6995048 w 6995048"/>
                      <a:gd name="connsiteY12" fmla="*/ 217999 h 1307966"/>
                      <a:gd name="connsiteX13" fmla="*/ 6995048 w 6995048"/>
                      <a:gd name="connsiteY13" fmla="*/ 662703 h 1307966"/>
                      <a:gd name="connsiteX14" fmla="*/ 6995048 w 6995048"/>
                      <a:gd name="connsiteY14" fmla="*/ 1089967 h 1307966"/>
                      <a:gd name="connsiteX15" fmla="*/ 6777049 w 6995048"/>
                      <a:gd name="connsiteY15" fmla="*/ 1307966 h 1307966"/>
                      <a:gd name="connsiteX16" fmla="*/ 6121144 w 6995048"/>
                      <a:gd name="connsiteY16" fmla="*/ 1307966 h 1307966"/>
                      <a:gd name="connsiteX17" fmla="*/ 5530830 w 6995048"/>
                      <a:gd name="connsiteY17" fmla="*/ 1307966 h 1307966"/>
                      <a:gd name="connsiteX18" fmla="*/ 5071696 w 6995048"/>
                      <a:gd name="connsiteY18" fmla="*/ 1307966 h 1307966"/>
                      <a:gd name="connsiteX19" fmla="*/ 4350201 w 6995048"/>
                      <a:gd name="connsiteY19" fmla="*/ 1307966 h 1307966"/>
                      <a:gd name="connsiteX20" fmla="*/ 3825477 w 6995048"/>
                      <a:gd name="connsiteY20" fmla="*/ 1307966 h 1307966"/>
                      <a:gd name="connsiteX21" fmla="*/ 3235162 w 6995048"/>
                      <a:gd name="connsiteY21" fmla="*/ 1307966 h 1307966"/>
                      <a:gd name="connsiteX22" fmla="*/ 2644848 w 6995048"/>
                      <a:gd name="connsiteY22" fmla="*/ 1307966 h 1307966"/>
                      <a:gd name="connsiteX23" fmla="*/ 2054533 w 6995048"/>
                      <a:gd name="connsiteY23" fmla="*/ 1307966 h 1307966"/>
                      <a:gd name="connsiteX24" fmla="*/ 1529809 w 6995048"/>
                      <a:gd name="connsiteY24" fmla="*/ 1307966 h 1307966"/>
                      <a:gd name="connsiteX25" fmla="*/ 939495 w 6995048"/>
                      <a:gd name="connsiteY25" fmla="*/ 1307966 h 1307966"/>
                      <a:gd name="connsiteX26" fmla="*/ 217999 w 6995048"/>
                      <a:gd name="connsiteY26" fmla="*/ 1307966 h 1307966"/>
                      <a:gd name="connsiteX27" fmla="*/ 0 w 6995048"/>
                      <a:gd name="connsiteY27" fmla="*/ 1089967 h 1307966"/>
                      <a:gd name="connsiteX28" fmla="*/ 0 w 6995048"/>
                      <a:gd name="connsiteY28" fmla="*/ 662703 h 1307966"/>
                      <a:gd name="connsiteX29" fmla="*/ 0 w 6995048"/>
                      <a:gd name="connsiteY29" fmla="*/ 217999 h 130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995048" h="1307966" fill="none" extrusionOk="0">
                        <a:moveTo>
                          <a:pt x="0" y="217999"/>
                        </a:moveTo>
                        <a:cubicBezTo>
                          <a:pt x="4215" y="100154"/>
                          <a:pt x="103638" y="-5091"/>
                          <a:pt x="217999" y="0"/>
                        </a:cubicBezTo>
                        <a:cubicBezTo>
                          <a:pt x="434360" y="19562"/>
                          <a:pt x="638179" y="-18465"/>
                          <a:pt x="873904" y="0"/>
                        </a:cubicBezTo>
                        <a:cubicBezTo>
                          <a:pt x="1109630" y="18465"/>
                          <a:pt x="1334901" y="-30338"/>
                          <a:pt x="1529809" y="0"/>
                        </a:cubicBezTo>
                        <a:cubicBezTo>
                          <a:pt x="1724717" y="30338"/>
                          <a:pt x="1939513" y="-13401"/>
                          <a:pt x="2185714" y="0"/>
                        </a:cubicBezTo>
                        <a:cubicBezTo>
                          <a:pt x="2431916" y="13401"/>
                          <a:pt x="2577887" y="21513"/>
                          <a:pt x="2841619" y="0"/>
                        </a:cubicBezTo>
                        <a:cubicBezTo>
                          <a:pt x="3105352" y="-21513"/>
                          <a:pt x="3189335" y="-15665"/>
                          <a:pt x="3497524" y="0"/>
                        </a:cubicBezTo>
                        <a:cubicBezTo>
                          <a:pt x="3805713" y="15665"/>
                          <a:pt x="3979283" y="22893"/>
                          <a:pt x="4219020" y="0"/>
                        </a:cubicBezTo>
                        <a:cubicBezTo>
                          <a:pt x="4458757" y="-22893"/>
                          <a:pt x="4620815" y="-22751"/>
                          <a:pt x="4874925" y="0"/>
                        </a:cubicBezTo>
                        <a:cubicBezTo>
                          <a:pt x="5129036" y="22751"/>
                          <a:pt x="5108601" y="14990"/>
                          <a:pt x="5334058" y="0"/>
                        </a:cubicBezTo>
                        <a:cubicBezTo>
                          <a:pt x="5559515" y="-14990"/>
                          <a:pt x="5779816" y="-35210"/>
                          <a:pt x="6121144" y="0"/>
                        </a:cubicBezTo>
                        <a:cubicBezTo>
                          <a:pt x="6462472" y="35210"/>
                          <a:pt x="6544139" y="-10182"/>
                          <a:pt x="6777049" y="0"/>
                        </a:cubicBezTo>
                        <a:cubicBezTo>
                          <a:pt x="6899026" y="3135"/>
                          <a:pt x="7018154" y="97289"/>
                          <a:pt x="6995048" y="217999"/>
                        </a:cubicBezTo>
                        <a:cubicBezTo>
                          <a:pt x="6992600" y="355339"/>
                          <a:pt x="6994608" y="525979"/>
                          <a:pt x="6995048" y="662703"/>
                        </a:cubicBezTo>
                        <a:cubicBezTo>
                          <a:pt x="6995488" y="799427"/>
                          <a:pt x="7010058" y="899342"/>
                          <a:pt x="6995048" y="1089967"/>
                        </a:cubicBezTo>
                        <a:cubicBezTo>
                          <a:pt x="6995965" y="1220886"/>
                          <a:pt x="6923083" y="1300762"/>
                          <a:pt x="6777049" y="1307966"/>
                        </a:cubicBezTo>
                        <a:cubicBezTo>
                          <a:pt x="6622691" y="1336377"/>
                          <a:pt x="6440242" y="1335063"/>
                          <a:pt x="6121144" y="1307966"/>
                        </a:cubicBezTo>
                        <a:cubicBezTo>
                          <a:pt x="5802046" y="1280869"/>
                          <a:pt x="5674420" y="1308824"/>
                          <a:pt x="5530830" y="1307966"/>
                        </a:cubicBezTo>
                        <a:cubicBezTo>
                          <a:pt x="5387240" y="1307108"/>
                          <a:pt x="5262772" y="1298657"/>
                          <a:pt x="5071696" y="1307966"/>
                        </a:cubicBezTo>
                        <a:cubicBezTo>
                          <a:pt x="4880620" y="1317275"/>
                          <a:pt x="4694798" y="1337654"/>
                          <a:pt x="4350201" y="1307966"/>
                        </a:cubicBezTo>
                        <a:cubicBezTo>
                          <a:pt x="4005604" y="1278278"/>
                          <a:pt x="4035488" y="1294377"/>
                          <a:pt x="3825477" y="1307966"/>
                        </a:cubicBezTo>
                        <a:cubicBezTo>
                          <a:pt x="3615466" y="1321555"/>
                          <a:pt x="3447651" y="1312793"/>
                          <a:pt x="3235162" y="1307966"/>
                        </a:cubicBezTo>
                        <a:cubicBezTo>
                          <a:pt x="3022673" y="1303139"/>
                          <a:pt x="2883809" y="1328279"/>
                          <a:pt x="2644848" y="1307966"/>
                        </a:cubicBezTo>
                        <a:cubicBezTo>
                          <a:pt x="2405887" y="1287653"/>
                          <a:pt x="2281029" y="1333619"/>
                          <a:pt x="2054533" y="1307966"/>
                        </a:cubicBezTo>
                        <a:cubicBezTo>
                          <a:pt x="1828038" y="1282313"/>
                          <a:pt x="1699637" y="1324294"/>
                          <a:pt x="1529809" y="1307966"/>
                        </a:cubicBezTo>
                        <a:cubicBezTo>
                          <a:pt x="1359981" y="1291638"/>
                          <a:pt x="1066953" y="1324513"/>
                          <a:pt x="939495" y="1307966"/>
                        </a:cubicBezTo>
                        <a:cubicBezTo>
                          <a:pt x="812037" y="1291419"/>
                          <a:pt x="500626" y="1315527"/>
                          <a:pt x="217999" y="1307966"/>
                        </a:cubicBezTo>
                        <a:cubicBezTo>
                          <a:pt x="120233" y="1325377"/>
                          <a:pt x="-23674" y="1199287"/>
                          <a:pt x="0" y="1089967"/>
                        </a:cubicBezTo>
                        <a:cubicBezTo>
                          <a:pt x="-11547" y="974427"/>
                          <a:pt x="3683" y="823318"/>
                          <a:pt x="0" y="662703"/>
                        </a:cubicBezTo>
                        <a:cubicBezTo>
                          <a:pt x="-3683" y="502088"/>
                          <a:pt x="-2450" y="413788"/>
                          <a:pt x="0" y="217999"/>
                        </a:cubicBezTo>
                        <a:close/>
                      </a:path>
                      <a:path w="6995048" h="1307966" stroke="0" extrusionOk="0">
                        <a:moveTo>
                          <a:pt x="0" y="217999"/>
                        </a:moveTo>
                        <a:cubicBezTo>
                          <a:pt x="8176" y="72568"/>
                          <a:pt x="99770" y="13153"/>
                          <a:pt x="217999" y="0"/>
                        </a:cubicBezTo>
                        <a:cubicBezTo>
                          <a:pt x="338123" y="2640"/>
                          <a:pt x="528116" y="14772"/>
                          <a:pt x="677133" y="0"/>
                        </a:cubicBezTo>
                        <a:cubicBezTo>
                          <a:pt x="826150" y="-14772"/>
                          <a:pt x="1126124" y="-4092"/>
                          <a:pt x="1464219" y="0"/>
                        </a:cubicBezTo>
                        <a:cubicBezTo>
                          <a:pt x="1802314" y="4092"/>
                          <a:pt x="1949914" y="-1796"/>
                          <a:pt x="2120124" y="0"/>
                        </a:cubicBezTo>
                        <a:cubicBezTo>
                          <a:pt x="2290335" y="1796"/>
                          <a:pt x="2436350" y="-17539"/>
                          <a:pt x="2710438" y="0"/>
                        </a:cubicBezTo>
                        <a:cubicBezTo>
                          <a:pt x="2984526" y="17539"/>
                          <a:pt x="3068026" y="3209"/>
                          <a:pt x="3169572" y="0"/>
                        </a:cubicBezTo>
                        <a:cubicBezTo>
                          <a:pt x="3271118" y="-3209"/>
                          <a:pt x="3724360" y="27755"/>
                          <a:pt x="3956658" y="0"/>
                        </a:cubicBezTo>
                        <a:cubicBezTo>
                          <a:pt x="4188956" y="-27755"/>
                          <a:pt x="4361753" y="37187"/>
                          <a:pt x="4743744" y="0"/>
                        </a:cubicBezTo>
                        <a:cubicBezTo>
                          <a:pt x="5125735" y="-37187"/>
                          <a:pt x="5028186" y="16770"/>
                          <a:pt x="5268468" y="0"/>
                        </a:cubicBezTo>
                        <a:cubicBezTo>
                          <a:pt x="5508750" y="-16770"/>
                          <a:pt x="5672509" y="-24821"/>
                          <a:pt x="5793191" y="0"/>
                        </a:cubicBezTo>
                        <a:cubicBezTo>
                          <a:pt x="5913873" y="24821"/>
                          <a:pt x="6418348" y="-28195"/>
                          <a:pt x="6777049" y="0"/>
                        </a:cubicBezTo>
                        <a:cubicBezTo>
                          <a:pt x="6907674" y="1199"/>
                          <a:pt x="7013189" y="90818"/>
                          <a:pt x="6995048" y="217999"/>
                        </a:cubicBezTo>
                        <a:cubicBezTo>
                          <a:pt x="7003573" y="347081"/>
                          <a:pt x="7013314" y="493086"/>
                          <a:pt x="6995048" y="653983"/>
                        </a:cubicBezTo>
                        <a:cubicBezTo>
                          <a:pt x="6976782" y="814880"/>
                          <a:pt x="6983457" y="994572"/>
                          <a:pt x="6995048" y="1089967"/>
                        </a:cubicBezTo>
                        <a:cubicBezTo>
                          <a:pt x="6996869" y="1189646"/>
                          <a:pt x="6877202" y="1322732"/>
                          <a:pt x="6777049" y="1307966"/>
                        </a:cubicBezTo>
                        <a:cubicBezTo>
                          <a:pt x="6563497" y="1326150"/>
                          <a:pt x="6248344" y="1342446"/>
                          <a:pt x="6055554" y="1307966"/>
                        </a:cubicBezTo>
                        <a:cubicBezTo>
                          <a:pt x="5862765" y="1273486"/>
                          <a:pt x="5748258" y="1301372"/>
                          <a:pt x="5596420" y="1307966"/>
                        </a:cubicBezTo>
                        <a:cubicBezTo>
                          <a:pt x="5444582" y="1314560"/>
                          <a:pt x="5189890" y="1272153"/>
                          <a:pt x="4874925" y="1307966"/>
                        </a:cubicBezTo>
                        <a:cubicBezTo>
                          <a:pt x="4559961" y="1343779"/>
                          <a:pt x="4584910" y="1314690"/>
                          <a:pt x="4415791" y="1307966"/>
                        </a:cubicBezTo>
                        <a:cubicBezTo>
                          <a:pt x="4246672" y="1301242"/>
                          <a:pt x="4024587" y="1308591"/>
                          <a:pt x="3891067" y="1307966"/>
                        </a:cubicBezTo>
                        <a:cubicBezTo>
                          <a:pt x="3757547" y="1307341"/>
                          <a:pt x="3621386" y="1298027"/>
                          <a:pt x="3431934" y="1307966"/>
                        </a:cubicBezTo>
                        <a:cubicBezTo>
                          <a:pt x="3242482" y="1317905"/>
                          <a:pt x="2847980" y="1296344"/>
                          <a:pt x="2644848" y="1307966"/>
                        </a:cubicBezTo>
                        <a:cubicBezTo>
                          <a:pt x="2441716" y="1319588"/>
                          <a:pt x="2268153" y="1303413"/>
                          <a:pt x="2120124" y="1307966"/>
                        </a:cubicBezTo>
                        <a:cubicBezTo>
                          <a:pt x="1972095" y="1312519"/>
                          <a:pt x="1816409" y="1291116"/>
                          <a:pt x="1660990" y="1307966"/>
                        </a:cubicBezTo>
                        <a:cubicBezTo>
                          <a:pt x="1505571" y="1324816"/>
                          <a:pt x="1255768" y="1271858"/>
                          <a:pt x="873904" y="1307966"/>
                        </a:cubicBezTo>
                        <a:cubicBezTo>
                          <a:pt x="492040" y="1344074"/>
                          <a:pt x="378701" y="1280630"/>
                          <a:pt x="217999" y="1307966"/>
                        </a:cubicBezTo>
                        <a:cubicBezTo>
                          <a:pt x="112660" y="1309298"/>
                          <a:pt x="-19788" y="1211144"/>
                          <a:pt x="0" y="1089967"/>
                        </a:cubicBezTo>
                        <a:cubicBezTo>
                          <a:pt x="-5221" y="942072"/>
                          <a:pt x="-12135" y="846692"/>
                          <a:pt x="0" y="671422"/>
                        </a:cubicBezTo>
                        <a:cubicBezTo>
                          <a:pt x="12135" y="496153"/>
                          <a:pt x="-17720" y="386870"/>
                          <a:pt x="0" y="21799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You want: </a:t>
            </a:r>
            <a:endParaRPr lang="en-US" dirty="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- 10 .wav files for each word (with Intensity normalized) in your local folder</a:t>
            </a: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  <a:cs typeface="Calibri"/>
              </a:rPr>
              <a:t>- 1 table with VOT duration data on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880C-4195-BB1A-6086-22C8168CBE3E}"/>
              </a:ext>
            </a:extLst>
          </p:cNvPr>
          <p:cNvSpPr txBox="1"/>
          <p:nvPr/>
        </p:nvSpPr>
        <p:spPr>
          <a:xfrm>
            <a:off x="1712025" y="2741221"/>
            <a:ext cx="1850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CCB43-0A80-2EFA-1B9D-A6CEEC457900}"/>
              </a:ext>
            </a:extLst>
          </p:cNvPr>
          <p:cNvSpPr txBox="1"/>
          <p:nvPr/>
        </p:nvSpPr>
        <p:spPr>
          <a:xfrm>
            <a:off x="7689271" y="2741220"/>
            <a:ext cx="1850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Output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752D71B-6407-CB5A-DC8F-D5D793918DCD}"/>
              </a:ext>
            </a:extLst>
          </p:cNvPr>
          <p:cNvSpPr/>
          <p:nvPr/>
        </p:nvSpPr>
        <p:spPr>
          <a:xfrm rot="16200000">
            <a:off x="4256328" y="3438388"/>
            <a:ext cx="316675" cy="898894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2. Structure </a:t>
            </a:r>
            <a:r>
              <a:rPr lang="en-US" sz="4800" dirty="0">
                <a:latin typeface="Univers Condensed Light"/>
              </a:rPr>
              <a:t>  - think of what you would do with GUI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027DE9-5ADD-2BAB-C25A-8B6F36438626}"/>
              </a:ext>
            </a:extLst>
          </p:cNvPr>
          <p:cNvSpPr/>
          <p:nvPr/>
        </p:nvSpPr>
        <p:spPr>
          <a:xfrm>
            <a:off x="1168860" y="1522502"/>
            <a:ext cx="2888169" cy="981395"/>
          </a:xfrm>
          <a:prstGeom prst="roundRect">
            <a:avLst/>
          </a:prstGeom>
          <a:noFill/>
          <a:ln>
            <a:solidFill>
              <a:srgbClr val="FFC2F8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888169"/>
                      <a:gd name="connsiteY0" fmla="*/ 163569 h 981395"/>
                      <a:gd name="connsiteX1" fmla="*/ 163569 w 2888169"/>
                      <a:gd name="connsiteY1" fmla="*/ 0 h 981395"/>
                      <a:gd name="connsiteX2" fmla="*/ 726996 w 2888169"/>
                      <a:gd name="connsiteY2" fmla="*/ 0 h 981395"/>
                      <a:gd name="connsiteX3" fmla="*/ 1418474 w 2888169"/>
                      <a:gd name="connsiteY3" fmla="*/ 0 h 981395"/>
                      <a:gd name="connsiteX4" fmla="*/ 2058732 w 2888169"/>
                      <a:gd name="connsiteY4" fmla="*/ 0 h 981395"/>
                      <a:gd name="connsiteX5" fmla="*/ 2724600 w 2888169"/>
                      <a:gd name="connsiteY5" fmla="*/ 0 h 981395"/>
                      <a:gd name="connsiteX6" fmla="*/ 2888169 w 2888169"/>
                      <a:gd name="connsiteY6" fmla="*/ 163569 h 981395"/>
                      <a:gd name="connsiteX7" fmla="*/ 2888169 w 2888169"/>
                      <a:gd name="connsiteY7" fmla="*/ 817826 h 981395"/>
                      <a:gd name="connsiteX8" fmla="*/ 2724600 w 2888169"/>
                      <a:gd name="connsiteY8" fmla="*/ 981395 h 981395"/>
                      <a:gd name="connsiteX9" fmla="*/ 2161173 w 2888169"/>
                      <a:gd name="connsiteY9" fmla="*/ 981395 h 981395"/>
                      <a:gd name="connsiteX10" fmla="*/ 1469695 w 2888169"/>
                      <a:gd name="connsiteY10" fmla="*/ 981395 h 981395"/>
                      <a:gd name="connsiteX11" fmla="*/ 855047 w 2888169"/>
                      <a:gd name="connsiteY11" fmla="*/ 981395 h 981395"/>
                      <a:gd name="connsiteX12" fmla="*/ 163569 w 2888169"/>
                      <a:gd name="connsiteY12" fmla="*/ 981395 h 981395"/>
                      <a:gd name="connsiteX13" fmla="*/ 0 w 2888169"/>
                      <a:gd name="connsiteY13" fmla="*/ 817826 h 981395"/>
                      <a:gd name="connsiteX14" fmla="*/ 0 w 2888169"/>
                      <a:gd name="connsiteY14" fmla="*/ 163569 h 981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88169" h="981395" extrusionOk="0">
                        <a:moveTo>
                          <a:pt x="0" y="163569"/>
                        </a:moveTo>
                        <a:cubicBezTo>
                          <a:pt x="5806" y="55454"/>
                          <a:pt x="74531" y="7875"/>
                          <a:pt x="163569" y="0"/>
                        </a:cubicBezTo>
                        <a:cubicBezTo>
                          <a:pt x="428402" y="25564"/>
                          <a:pt x="534370" y="-23745"/>
                          <a:pt x="726996" y="0"/>
                        </a:cubicBezTo>
                        <a:cubicBezTo>
                          <a:pt x="919622" y="23745"/>
                          <a:pt x="1113304" y="17292"/>
                          <a:pt x="1418474" y="0"/>
                        </a:cubicBezTo>
                        <a:cubicBezTo>
                          <a:pt x="1723644" y="-17292"/>
                          <a:pt x="1746693" y="-23596"/>
                          <a:pt x="2058732" y="0"/>
                        </a:cubicBezTo>
                        <a:cubicBezTo>
                          <a:pt x="2370771" y="23596"/>
                          <a:pt x="2402271" y="-23312"/>
                          <a:pt x="2724600" y="0"/>
                        </a:cubicBezTo>
                        <a:cubicBezTo>
                          <a:pt x="2829844" y="11261"/>
                          <a:pt x="2880550" y="76422"/>
                          <a:pt x="2888169" y="163569"/>
                        </a:cubicBezTo>
                        <a:cubicBezTo>
                          <a:pt x="2919308" y="309046"/>
                          <a:pt x="2858817" y="639932"/>
                          <a:pt x="2888169" y="817826"/>
                        </a:cubicBezTo>
                        <a:cubicBezTo>
                          <a:pt x="2886055" y="911893"/>
                          <a:pt x="2808011" y="979229"/>
                          <a:pt x="2724600" y="981395"/>
                        </a:cubicBezTo>
                        <a:cubicBezTo>
                          <a:pt x="2462642" y="1003329"/>
                          <a:pt x="2301536" y="972461"/>
                          <a:pt x="2161173" y="981395"/>
                        </a:cubicBezTo>
                        <a:cubicBezTo>
                          <a:pt x="2020810" y="990329"/>
                          <a:pt x="1744002" y="973361"/>
                          <a:pt x="1469695" y="981395"/>
                        </a:cubicBezTo>
                        <a:cubicBezTo>
                          <a:pt x="1195388" y="989429"/>
                          <a:pt x="990210" y="1009090"/>
                          <a:pt x="855047" y="981395"/>
                        </a:cubicBezTo>
                        <a:cubicBezTo>
                          <a:pt x="719884" y="953700"/>
                          <a:pt x="370159" y="951001"/>
                          <a:pt x="163569" y="981395"/>
                        </a:cubicBezTo>
                        <a:cubicBezTo>
                          <a:pt x="67292" y="972143"/>
                          <a:pt x="2133" y="909123"/>
                          <a:pt x="0" y="817826"/>
                        </a:cubicBezTo>
                        <a:cubicBezTo>
                          <a:pt x="-25558" y="648030"/>
                          <a:pt x="3481" y="418915"/>
                          <a:pt x="0" y="16356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Univers Condensed Light"/>
              </a:rPr>
              <a:t>You have: </a:t>
            </a:r>
            <a:endParaRPr lang="en-US" sz="1600">
              <a:solidFill>
                <a:schemeClr val="tx1"/>
              </a:solidFill>
              <a:cs typeface="Calibri" panose="020F0502020204030204"/>
            </a:endParaRPr>
          </a:p>
          <a:p>
            <a:r>
              <a:rPr lang="en-US" sz="1600" dirty="0">
                <a:solidFill>
                  <a:schemeClr val="tx1"/>
                </a:solidFill>
                <a:latin typeface="Univers Condensed Light"/>
              </a:rPr>
              <a:t>- 1 sound file </a:t>
            </a:r>
            <a:endParaRPr lang="en-US" sz="16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dirty="0">
                <a:solidFill>
                  <a:schemeClr val="tx1"/>
                </a:solidFill>
                <a:latin typeface="Univers Condensed Light"/>
              </a:rPr>
              <a:t>- 1 </a:t>
            </a:r>
            <a:r>
              <a:rPr lang="en-US" sz="1600" err="1">
                <a:solidFill>
                  <a:schemeClr val="tx1"/>
                </a:solidFill>
                <a:latin typeface="Univers Condensed Light"/>
              </a:rPr>
              <a:t>TextGrid</a:t>
            </a:r>
            <a:r>
              <a:rPr lang="en-US" sz="1600" dirty="0">
                <a:solidFill>
                  <a:schemeClr val="tx1"/>
                </a:solidFill>
                <a:latin typeface="Univers Condensed Light"/>
              </a:rPr>
              <a:t> (with 3 tiers) </a:t>
            </a:r>
            <a:endParaRPr lang="en-US" sz="16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15E63-4541-E2CF-810D-CF53C9916673}"/>
              </a:ext>
            </a:extLst>
          </p:cNvPr>
          <p:cNvSpPr/>
          <p:nvPr/>
        </p:nvSpPr>
        <p:spPr>
          <a:xfrm>
            <a:off x="4959069" y="1522502"/>
            <a:ext cx="6490347" cy="981395"/>
          </a:xfrm>
          <a:prstGeom prst="roundRect">
            <a:avLst/>
          </a:prstGeom>
          <a:noFill/>
          <a:ln>
            <a:solidFill>
              <a:srgbClr val="FFC2F8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6490347"/>
                      <a:gd name="connsiteY0" fmla="*/ 163569 h 981395"/>
                      <a:gd name="connsiteX1" fmla="*/ 163569 w 6490347"/>
                      <a:gd name="connsiteY1" fmla="*/ 0 h 981395"/>
                      <a:gd name="connsiteX2" fmla="*/ 663474 w 6490347"/>
                      <a:gd name="connsiteY2" fmla="*/ 0 h 981395"/>
                      <a:gd name="connsiteX3" fmla="*/ 1471539 w 6490347"/>
                      <a:gd name="connsiteY3" fmla="*/ 0 h 981395"/>
                      <a:gd name="connsiteX4" fmla="*/ 2156340 w 6490347"/>
                      <a:gd name="connsiteY4" fmla="*/ 0 h 981395"/>
                      <a:gd name="connsiteX5" fmla="*/ 2779509 w 6490347"/>
                      <a:gd name="connsiteY5" fmla="*/ 0 h 981395"/>
                      <a:gd name="connsiteX6" fmla="*/ 3279414 w 6490347"/>
                      <a:gd name="connsiteY6" fmla="*/ 0 h 981395"/>
                      <a:gd name="connsiteX7" fmla="*/ 4087479 w 6490347"/>
                      <a:gd name="connsiteY7" fmla="*/ 0 h 981395"/>
                      <a:gd name="connsiteX8" fmla="*/ 4895544 w 6490347"/>
                      <a:gd name="connsiteY8" fmla="*/ 0 h 981395"/>
                      <a:gd name="connsiteX9" fmla="*/ 5457081 w 6490347"/>
                      <a:gd name="connsiteY9" fmla="*/ 0 h 981395"/>
                      <a:gd name="connsiteX10" fmla="*/ 6326778 w 6490347"/>
                      <a:gd name="connsiteY10" fmla="*/ 0 h 981395"/>
                      <a:gd name="connsiteX11" fmla="*/ 6490347 w 6490347"/>
                      <a:gd name="connsiteY11" fmla="*/ 163569 h 981395"/>
                      <a:gd name="connsiteX12" fmla="*/ 6490347 w 6490347"/>
                      <a:gd name="connsiteY12" fmla="*/ 817826 h 981395"/>
                      <a:gd name="connsiteX13" fmla="*/ 6326778 w 6490347"/>
                      <a:gd name="connsiteY13" fmla="*/ 981395 h 981395"/>
                      <a:gd name="connsiteX14" fmla="*/ 5703609 w 6490347"/>
                      <a:gd name="connsiteY14" fmla="*/ 981395 h 981395"/>
                      <a:gd name="connsiteX15" fmla="*/ 4957176 w 6490347"/>
                      <a:gd name="connsiteY15" fmla="*/ 981395 h 981395"/>
                      <a:gd name="connsiteX16" fmla="*/ 4457271 w 6490347"/>
                      <a:gd name="connsiteY16" fmla="*/ 981395 h 981395"/>
                      <a:gd name="connsiteX17" fmla="*/ 3957367 w 6490347"/>
                      <a:gd name="connsiteY17" fmla="*/ 981395 h 981395"/>
                      <a:gd name="connsiteX18" fmla="*/ 3210933 w 6490347"/>
                      <a:gd name="connsiteY18" fmla="*/ 981395 h 981395"/>
                      <a:gd name="connsiteX19" fmla="*/ 2711029 w 6490347"/>
                      <a:gd name="connsiteY19" fmla="*/ 981395 h 981395"/>
                      <a:gd name="connsiteX20" fmla="*/ 2149492 w 6490347"/>
                      <a:gd name="connsiteY20" fmla="*/ 981395 h 981395"/>
                      <a:gd name="connsiteX21" fmla="*/ 1649587 w 6490347"/>
                      <a:gd name="connsiteY21" fmla="*/ 981395 h 981395"/>
                      <a:gd name="connsiteX22" fmla="*/ 841522 w 6490347"/>
                      <a:gd name="connsiteY22" fmla="*/ 981395 h 981395"/>
                      <a:gd name="connsiteX23" fmla="*/ 163569 w 6490347"/>
                      <a:gd name="connsiteY23" fmla="*/ 981395 h 981395"/>
                      <a:gd name="connsiteX24" fmla="*/ 0 w 6490347"/>
                      <a:gd name="connsiteY24" fmla="*/ 817826 h 981395"/>
                      <a:gd name="connsiteX25" fmla="*/ 0 w 6490347"/>
                      <a:gd name="connsiteY25" fmla="*/ 163569 h 981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90347" h="981395" extrusionOk="0">
                        <a:moveTo>
                          <a:pt x="0" y="163569"/>
                        </a:moveTo>
                        <a:cubicBezTo>
                          <a:pt x="5806" y="55454"/>
                          <a:pt x="74531" y="7875"/>
                          <a:pt x="163569" y="0"/>
                        </a:cubicBezTo>
                        <a:cubicBezTo>
                          <a:pt x="368416" y="-7404"/>
                          <a:pt x="539125" y="6429"/>
                          <a:pt x="663474" y="0"/>
                        </a:cubicBezTo>
                        <a:cubicBezTo>
                          <a:pt x="787824" y="-6429"/>
                          <a:pt x="1145453" y="-4781"/>
                          <a:pt x="1471539" y="0"/>
                        </a:cubicBezTo>
                        <a:cubicBezTo>
                          <a:pt x="1797625" y="4781"/>
                          <a:pt x="1885763" y="32549"/>
                          <a:pt x="2156340" y="0"/>
                        </a:cubicBezTo>
                        <a:cubicBezTo>
                          <a:pt x="2426917" y="-32549"/>
                          <a:pt x="2480627" y="-1464"/>
                          <a:pt x="2779509" y="0"/>
                        </a:cubicBezTo>
                        <a:cubicBezTo>
                          <a:pt x="3078391" y="1464"/>
                          <a:pt x="3074249" y="-9582"/>
                          <a:pt x="3279414" y="0"/>
                        </a:cubicBezTo>
                        <a:cubicBezTo>
                          <a:pt x="3484579" y="9582"/>
                          <a:pt x="3867980" y="-24862"/>
                          <a:pt x="4087479" y="0"/>
                        </a:cubicBezTo>
                        <a:cubicBezTo>
                          <a:pt x="4306978" y="24862"/>
                          <a:pt x="4693775" y="-32340"/>
                          <a:pt x="4895544" y="0"/>
                        </a:cubicBezTo>
                        <a:cubicBezTo>
                          <a:pt x="5097314" y="32340"/>
                          <a:pt x="5313741" y="-8413"/>
                          <a:pt x="5457081" y="0"/>
                        </a:cubicBezTo>
                        <a:cubicBezTo>
                          <a:pt x="5600421" y="8413"/>
                          <a:pt x="6083275" y="-28846"/>
                          <a:pt x="6326778" y="0"/>
                        </a:cubicBezTo>
                        <a:cubicBezTo>
                          <a:pt x="6439115" y="1286"/>
                          <a:pt x="6508541" y="84442"/>
                          <a:pt x="6490347" y="163569"/>
                        </a:cubicBezTo>
                        <a:cubicBezTo>
                          <a:pt x="6502767" y="303446"/>
                          <a:pt x="6494727" y="540223"/>
                          <a:pt x="6490347" y="817826"/>
                        </a:cubicBezTo>
                        <a:cubicBezTo>
                          <a:pt x="6498536" y="922149"/>
                          <a:pt x="6415130" y="982504"/>
                          <a:pt x="6326778" y="981395"/>
                        </a:cubicBezTo>
                        <a:cubicBezTo>
                          <a:pt x="6029995" y="1002751"/>
                          <a:pt x="5909269" y="1008850"/>
                          <a:pt x="5703609" y="981395"/>
                        </a:cubicBezTo>
                        <a:cubicBezTo>
                          <a:pt x="5497949" y="953940"/>
                          <a:pt x="5145851" y="960070"/>
                          <a:pt x="4957176" y="981395"/>
                        </a:cubicBezTo>
                        <a:cubicBezTo>
                          <a:pt x="4768501" y="1002720"/>
                          <a:pt x="4593328" y="976812"/>
                          <a:pt x="4457271" y="981395"/>
                        </a:cubicBezTo>
                        <a:cubicBezTo>
                          <a:pt x="4321214" y="985978"/>
                          <a:pt x="4071686" y="996936"/>
                          <a:pt x="3957367" y="981395"/>
                        </a:cubicBezTo>
                        <a:cubicBezTo>
                          <a:pt x="3843048" y="965854"/>
                          <a:pt x="3495590" y="986432"/>
                          <a:pt x="3210933" y="981395"/>
                        </a:cubicBezTo>
                        <a:cubicBezTo>
                          <a:pt x="2926276" y="976358"/>
                          <a:pt x="2905324" y="963238"/>
                          <a:pt x="2711029" y="981395"/>
                        </a:cubicBezTo>
                        <a:cubicBezTo>
                          <a:pt x="2516734" y="999552"/>
                          <a:pt x="2360481" y="967541"/>
                          <a:pt x="2149492" y="981395"/>
                        </a:cubicBezTo>
                        <a:cubicBezTo>
                          <a:pt x="1938503" y="995249"/>
                          <a:pt x="1844984" y="967426"/>
                          <a:pt x="1649587" y="981395"/>
                        </a:cubicBezTo>
                        <a:cubicBezTo>
                          <a:pt x="1454190" y="995364"/>
                          <a:pt x="1228674" y="952285"/>
                          <a:pt x="841522" y="981395"/>
                        </a:cubicBezTo>
                        <a:cubicBezTo>
                          <a:pt x="454370" y="1010505"/>
                          <a:pt x="402994" y="1001697"/>
                          <a:pt x="163569" y="981395"/>
                        </a:cubicBezTo>
                        <a:cubicBezTo>
                          <a:pt x="69677" y="983440"/>
                          <a:pt x="14869" y="891800"/>
                          <a:pt x="0" y="817826"/>
                        </a:cubicBezTo>
                        <a:cubicBezTo>
                          <a:pt x="-10667" y="528226"/>
                          <a:pt x="11259" y="432775"/>
                          <a:pt x="0" y="16356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Univers Condensed Light"/>
              </a:rPr>
              <a:t>You want: </a:t>
            </a:r>
            <a:endParaRPr lang="en-US" dirty="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solidFill>
                  <a:schemeClr val="tx1"/>
                </a:solidFill>
                <a:latin typeface="Univers Condensed Light"/>
              </a:rPr>
              <a:t>- 10 .wav files for each word (with Intensity normalized) in your local folder</a:t>
            </a:r>
          </a:p>
          <a:p>
            <a:r>
              <a:rPr lang="en-US">
                <a:solidFill>
                  <a:schemeClr val="tx1"/>
                </a:solidFill>
                <a:latin typeface="Univers Condensed Light"/>
                <a:cs typeface="Calibri"/>
              </a:rPr>
              <a:t>- 1 table with  VOT duration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880C-4195-BB1A-6086-22C8168CBE3E}"/>
              </a:ext>
            </a:extLst>
          </p:cNvPr>
          <p:cNvSpPr txBox="1"/>
          <p:nvPr/>
        </p:nvSpPr>
        <p:spPr>
          <a:xfrm>
            <a:off x="1801090" y="1019299"/>
            <a:ext cx="1850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CCB43-0A80-2EFA-1B9D-A6CEEC457900}"/>
              </a:ext>
            </a:extLst>
          </p:cNvPr>
          <p:cNvSpPr txBox="1"/>
          <p:nvPr/>
        </p:nvSpPr>
        <p:spPr>
          <a:xfrm>
            <a:off x="7778336" y="1019298"/>
            <a:ext cx="1850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Output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752D71B-6407-CB5A-DC8F-D5D793918DCD}"/>
              </a:ext>
            </a:extLst>
          </p:cNvPr>
          <p:cNvSpPr/>
          <p:nvPr/>
        </p:nvSpPr>
        <p:spPr>
          <a:xfrm rot="16200000">
            <a:off x="4345393" y="1558128"/>
            <a:ext cx="316675" cy="898894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3BB540-45C4-D4D8-03FC-8AB6B778A05D}"/>
              </a:ext>
            </a:extLst>
          </p:cNvPr>
          <p:cNvSpPr/>
          <p:nvPr/>
        </p:nvSpPr>
        <p:spPr>
          <a:xfrm>
            <a:off x="515720" y="3185049"/>
            <a:ext cx="11359230" cy="3267394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1359230"/>
                      <a:gd name="connsiteY0" fmla="*/ 544577 h 3267394"/>
                      <a:gd name="connsiteX1" fmla="*/ 544577 w 11359230"/>
                      <a:gd name="connsiteY1" fmla="*/ 0 h 3267394"/>
                      <a:gd name="connsiteX2" fmla="*/ 1331949 w 11359230"/>
                      <a:gd name="connsiteY2" fmla="*/ 0 h 3267394"/>
                      <a:gd name="connsiteX3" fmla="*/ 1913920 w 11359230"/>
                      <a:gd name="connsiteY3" fmla="*/ 0 h 3267394"/>
                      <a:gd name="connsiteX4" fmla="*/ 2803994 w 11359230"/>
                      <a:gd name="connsiteY4" fmla="*/ 0 h 3267394"/>
                      <a:gd name="connsiteX5" fmla="*/ 3591366 w 11359230"/>
                      <a:gd name="connsiteY5" fmla="*/ 0 h 3267394"/>
                      <a:gd name="connsiteX6" fmla="*/ 4173337 w 11359230"/>
                      <a:gd name="connsiteY6" fmla="*/ 0 h 3267394"/>
                      <a:gd name="connsiteX7" fmla="*/ 4549907 w 11359230"/>
                      <a:gd name="connsiteY7" fmla="*/ 0 h 3267394"/>
                      <a:gd name="connsiteX8" fmla="*/ 5337279 w 11359230"/>
                      <a:gd name="connsiteY8" fmla="*/ 0 h 3267394"/>
                      <a:gd name="connsiteX9" fmla="*/ 5816549 w 11359230"/>
                      <a:gd name="connsiteY9" fmla="*/ 0 h 3267394"/>
                      <a:gd name="connsiteX10" fmla="*/ 6398520 w 11359230"/>
                      <a:gd name="connsiteY10" fmla="*/ 0 h 3267394"/>
                      <a:gd name="connsiteX11" fmla="*/ 6980491 w 11359230"/>
                      <a:gd name="connsiteY11" fmla="*/ 0 h 3267394"/>
                      <a:gd name="connsiteX12" fmla="*/ 7562462 w 11359230"/>
                      <a:gd name="connsiteY12" fmla="*/ 0 h 3267394"/>
                      <a:gd name="connsiteX13" fmla="*/ 8041732 w 11359230"/>
                      <a:gd name="connsiteY13" fmla="*/ 0 h 3267394"/>
                      <a:gd name="connsiteX14" fmla="*/ 8623703 w 11359230"/>
                      <a:gd name="connsiteY14" fmla="*/ 0 h 3267394"/>
                      <a:gd name="connsiteX15" fmla="*/ 9308375 w 11359230"/>
                      <a:gd name="connsiteY15" fmla="*/ 0 h 3267394"/>
                      <a:gd name="connsiteX16" fmla="*/ 9890346 w 11359230"/>
                      <a:gd name="connsiteY16" fmla="*/ 0 h 3267394"/>
                      <a:gd name="connsiteX17" fmla="*/ 10814653 w 11359230"/>
                      <a:gd name="connsiteY17" fmla="*/ 0 h 3267394"/>
                      <a:gd name="connsiteX18" fmla="*/ 11359230 w 11359230"/>
                      <a:gd name="connsiteY18" fmla="*/ 544577 h 3267394"/>
                      <a:gd name="connsiteX19" fmla="*/ 11359230 w 11359230"/>
                      <a:gd name="connsiteY19" fmla="*/ 1067355 h 3267394"/>
                      <a:gd name="connsiteX20" fmla="*/ 11359230 w 11359230"/>
                      <a:gd name="connsiteY20" fmla="*/ 1655479 h 3267394"/>
                      <a:gd name="connsiteX21" fmla="*/ 11359230 w 11359230"/>
                      <a:gd name="connsiteY21" fmla="*/ 2200039 h 3267394"/>
                      <a:gd name="connsiteX22" fmla="*/ 11359230 w 11359230"/>
                      <a:gd name="connsiteY22" fmla="*/ 2722817 h 3267394"/>
                      <a:gd name="connsiteX23" fmla="*/ 10814653 w 11359230"/>
                      <a:gd name="connsiteY23" fmla="*/ 3267394 h 3267394"/>
                      <a:gd name="connsiteX24" fmla="*/ 10027281 w 11359230"/>
                      <a:gd name="connsiteY24" fmla="*/ 3267394 h 3267394"/>
                      <a:gd name="connsiteX25" fmla="*/ 9137207 w 11359230"/>
                      <a:gd name="connsiteY25" fmla="*/ 3267394 h 3267394"/>
                      <a:gd name="connsiteX26" fmla="*/ 8349835 w 11359230"/>
                      <a:gd name="connsiteY26" fmla="*/ 3267394 h 3267394"/>
                      <a:gd name="connsiteX27" fmla="*/ 7562462 w 11359230"/>
                      <a:gd name="connsiteY27" fmla="*/ 3267394 h 3267394"/>
                      <a:gd name="connsiteX28" fmla="*/ 6672389 w 11359230"/>
                      <a:gd name="connsiteY28" fmla="*/ 3267394 h 3267394"/>
                      <a:gd name="connsiteX29" fmla="*/ 5782316 w 11359230"/>
                      <a:gd name="connsiteY29" fmla="*/ 3267394 h 3267394"/>
                      <a:gd name="connsiteX30" fmla="*/ 5097644 w 11359230"/>
                      <a:gd name="connsiteY30" fmla="*/ 3267394 h 3267394"/>
                      <a:gd name="connsiteX31" fmla="*/ 4721075 w 11359230"/>
                      <a:gd name="connsiteY31" fmla="*/ 3267394 h 3267394"/>
                      <a:gd name="connsiteX32" fmla="*/ 3933702 w 11359230"/>
                      <a:gd name="connsiteY32" fmla="*/ 3267394 h 3267394"/>
                      <a:gd name="connsiteX33" fmla="*/ 3557133 w 11359230"/>
                      <a:gd name="connsiteY33" fmla="*/ 3267394 h 3267394"/>
                      <a:gd name="connsiteX34" fmla="*/ 2667059 w 11359230"/>
                      <a:gd name="connsiteY34" fmla="*/ 3267394 h 3267394"/>
                      <a:gd name="connsiteX35" fmla="*/ 2187789 w 11359230"/>
                      <a:gd name="connsiteY35" fmla="*/ 3267394 h 3267394"/>
                      <a:gd name="connsiteX36" fmla="*/ 1297716 w 11359230"/>
                      <a:gd name="connsiteY36" fmla="*/ 3267394 h 3267394"/>
                      <a:gd name="connsiteX37" fmla="*/ 544577 w 11359230"/>
                      <a:gd name="connsiteY37" fmla="*/ 3267394 h 3267394"/>
                      <a:gd name="connsiteX38" fmla="*/ 0 w 11359230"/>
                      <a:gd name="connsiteY38" fmla="*/ 2722817 h 3267394"/>
                      <a:gd name="connsiteX39" fmla="*/ 0 w 11359230"/>
                      <a:gd name="connsiteY39" fmla="*/ 2243604 h 3267394"/>
                      <a:gd name="connsiteX40" fmla="*/ 0 w 11359230"/>
                      <a:gd name="connsiteY40" fmla="*/ 1677262 h 3267394"/>
                      <a:gd name="connsiteX41" fmla="*/ 0 w 11359230"/>
                      <a:gd name="connsiteY41" fmla="*/ 1154484 h 3267394"/>
                      <a:gd name="connsiteX42" fmla="*/ 0 w 11359230"/>
                      <a:gd name="connsiteY42" fmla="*/ 544577 h 3267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1359230" h="3267394" fill="none" extrusionOk="0">
                        <a:moveTo>
                          <a:pt x="0" y="544577"/>
                        </a:moveTo>
                        <a:cubicBezTo>
                          <a:pt x="24734" y="266018"/>
                          <a:pt x="267977" y="-26772"/>
                          <a:pt x="544577" y="0"/>
                        </a:cubicBezTo>
                        <a:cubicBezTo>
                          <a:pt x="751556" y="-25944"/>
                          <a:pt x="993925" y="-36215"/>
                          <a:pt x="1331949" y="0"/>
                        </a:cubicBezTo>
                        <a:cubicBezTo>
                          <a:pt x="1669973" y="36215"/>
                          <a:pt x="1693351" y="14090"/>
                          <a:pt x="1913920" y="0"/>
                        </a:cubicBezTo>
                        <a:cubicBezTo>
                          <a:pt x="2134489" y="-14090"/>
                          <a:pt x="2614140" y="-39516"/>
                          <a:pt x="2803994" y="0"/>
                        </a:cubicBezTo>
                        <a:cubicBezTo>
                          <a:pt x="2993848" y="39516"/>
                          <a:pt x="3335811" y="246"/>
                          <a:pt x="3591366" y="0"/>
                        </a:cubicBezTo>
                        <a:cubicBezTo>
                          <a:pt x="3846921" y="-246"/>
                          <a:pt x="3906030" y="2757"/>
                          <a:pt x="4173337" y="0"/>
                        </a:cubicBezTo>
                        <a:cubicBezTo>
                          <a:pt x="4440644" y="-2757"/>
                          <a:pt x="4435973" y="-6700"/>
                          <a:pt x="4549907" y="0"/>
                        </a:cubicBezTo>
                        <a:cubicBezTo>
                          <a:pt x="4663841" y="6700"/>
                          <a:pt x="5119095" y="-39250"/>
                          <a:pt x="5337279" y="0"/>
                        </a:cubicBezTo>
                        <a:cubicBezTo>
                          <a:pt x="5555463" y="39250"/>
                          <a:pt x="5649512" y="8714"/>
                          <a:pt x="5816549" y="0"/>
                        </a:cubicBezTo>
                        <a:cubicBezTo>
                          <a:pt x="5983586" y="-8714"/>
                          <a:pt x="6250314" y="-7368"/>
                          <a:pt x="6398520" y="0"/>
                        </a:cubicBezTo>
                        <a:cubicBezTo>
                          <a:pt x="6546726" y="7368"/>
                          <a:pt x="6788258" y="-21085"/>
                          <a:pt x="6980491" y="0"/>
                        </a:cubicBezTo>
                        <a:cubicBezTo>
                          <a:pt x="7172724" y="21085"/>
                          <a:pt x="7369745" y="-4565"/>
                          <a:pt x="7562462" y="0"/>
                        </a:cubicBezTo>
                        <a:cubicBezTo>
                          <a:pt x="7755179" y="4565"/>
                          <a:pt x="7809185" y="15356"/>
                          <a:pt x="8041732" y="0"/>
                        </a:cubicBezTo>
                        <a:cubicBezTo>
                          <a:pt x="8274279" y="-15356"/>
                          <a:pt x="8450436" y="-17979"/>
                          <a:pt x="8623703" y="0"/>
                        </a:cubicBezTo>
                        <a:cubicBezTo>
                          <a:pt x="8796970" y="17979"/>
                          <a:pt x="9158348" y="-21156"/>
                          <a:pt x="9308375" y="0"/>
                        </a:cubicBezTo>
                        <a:cubicBezTo>
                          <a:pt x="9458402" y="21156"/>
                          <a:pt x="9701079" y="20608"/>
                          <a:pt x="9890346" y="0"/>
                        </a:cubicBezTo>
                        <a:cubicBezTo>
                          <a:pt x="10079613" y="-20608"/>
                          <a:pt x="10456864" y="27416"/>
                          <a:pt x="10814653" y="0"/>
                        </a:cubicBezTo>
                        <a:cubicBezTo>
                          <a:pt x="11121144" y="55360"/>
                          <a:pt x="11341415" y="228241"/>
                          <a:pt x="11359230" y="544577"/>
                        </a:cubicBezTo>
                        <a:cubicBezTo>
                          <a:pt x="11378966" y="678807"/>
                          <a:pt x="11363750" y="931738"/>
                          <a:pt x="11359230" y="1067355"/>
                        </a:cubicBezTo>
                        <a:cubicBezTo>
                          <a:pt x="11354710" y="1202972"/>
                          <a:pt x="11347754" y="1381111"/>
                          <a:pt x="11359230" y="1655479"/>
                        </a:cubicBezTo>
                        <a:cubicBezTo>
                          <a:pt x="11370706" y="1929847"/>
                          <a:pt x="11333870" y="1971818"/>
                          <a:pt x="11359230" y="2200039"/>
                        </a:cubicBezTo>
                        <a:cubicBezTo>
                          <a:pt x="11384590" y="2428260"/>
                          <a:pt x="11336088" y="2535259"/>
                          <a:pt x="11359230" y="2722817"/>
                        </a:cubicBezTo>
                        <a:cubicBezTo>
                          <a:pt x="11306304" y="3054745"/>
                          <a:pt x="11121447" y="3277010"/>
                          <a:pt x="10814653" y="3267394"/>
                        </a:cubicBezTo>
                        <a:cubicBezTo>
                          <a:pt x="10561873" y="3238902"/>
                          <a:pt x="10274477" y="3276455"/>
                          <a:pt x="10027281" y="3267394"/>
                        </a:cubicBezTo>
                        <a:cubicBezTo>
                          <a:pt x="9780085" y="3258333"/>
                          <a:pt x="9465816" y="3258803"/>
                          <a:pt x="9137207" y="3267394"/>
                        </a:cubicBezTo>
                        <a:cubicBezTo>
                          <a:pt x="8808598" y="3275985"/>
                          <a:pt x="8545031" y="3238529"/>
                          <a:pt x="8349835" y="3267394"/>
                        </a:cubicBezTo>
                        <a:cubicBezTo>
                          <a:pt x="8154639" y="3296259"/>
                          <a:pt x="7810384" y="3235089"/>
                          <a:pt x="7562462" y="3267394"/>
                        </a:cubicBezTo>
                        <a:cubicBezTo>
                          <a:pt x="7314540" y="3299699"/>
                          <a:pt x="6997403" y="3287564"/>
                          <a:pt x="6672389" y="3267394"/>
                        </a:cubicBezTo>
                        <a:cubicBezTo>
                          <a:pt x="6347375" y="3247224"/>
                          <a:pt x="6201488" y="3253591"/>
                          <a:pt x="5782316" y="3267394"/>
                        </a:cubicBezTo>
                        <a:cubicBezTo>
                          <a:pt x="5363144" y="3281197"/>
                          <a:pt x="5286466" y="3273285"/>
                          <a:pt x="5097644" y="3267394"/>
                        </a:cubicBezTo>
                        <a:cubicBezTo>
                          <a:pt x="4908822" y="3261503"/>
                          <a:pt x="4813838" y="3248847"/>
                          <a:pt x="4721075" y="3267394"/>
                        </a:cubicBezTo>
                        <a:cubicBezTo>
                          <a:pt x="4628312" y="3285941"/>
                          <a:pt x="4164070" y="3257108"/>
                          <a:pt x="3933702" y="3267394"/>
                        </a:cubicBezTo>
                        <a:cubicBezTo>
                          <a:pt x="3703334" y="3277680"/>
                          <a:pt x="3649245" y="3268985"/>
                          <a:pt x="3557133" y="3267394"/>
                        </a:cubicBezTo>
                        <a:cubicBezTo>
                          <a:pt x="3465021" y="3265803"/>
                          <a:pt x="2887473" y="3230431"/>
                          <a:pt x="2667059" y="3267394"/>
                        </a:cubicBezTo>
                        <a:cubicBezTo>
                          <a:pt x="2446645" y="3304357"/>
                          <a:pt x="2352363" y="3274378"/>
                          <a:pt x="2187789" y="3267394"/>
                        </a:cubicBezTo>
                        <a:cubicBezTo>
                          <a:pt x="2023215" y="3260411"/>
                          <a:pt x="1591120" y="3251828"/>
                          <a:pt x="1297716" y="3267394"/>
                        </a:cubicBezTo>
                        <a:cubicBezTo>
                          <a:pt x="1004312" y="3282960"/>
                          <a:pt x="908427" y="3254278"/>
                          <a:pt x="544577" y="3267394"/>
                        </a:cubicBezTo>
                        <a:cubicBezTo>
                          <a:pt x="272324" y="3322885"/>
                          <a:pt x="10460" y="3023362"/>
                          <a:pt x="0" y="2722817"/>
                        </a:cubicBezTo>
                        <a:cubicBezTo>
                          <a:pt x="-4960" y="2498944"/>
                          <a:pt x="-19257" y="2454099"/>
                          <a:pt x="0" y="2243604"/>
                        </a:cubicBezTo>
                        <a:cubicBezTo>
                          <a:pt x="19257" y="2033109"/>
                          <a:pt x="-26550" y="1949631"/>
                          <a:pt x="0" y="1677262"/>
                        </a:cubicBezTo>
                        <a:cubicBezTo>
                          <a:pt x="26550" y="1404893"/>
                          <a:pt x="-23247" y="1377028"/>
                          <a:pt x="0" y="1154484"/>
                        </a:cubicBezTo>
                        <a:cubicBezTo>
                          <a:pt x="23247" y="931940"/>
                          <a:pt x="5625" y="764288"/>
                          <a:pt x="0" y="544577"/>
                        </a:cubicBezTo>
                        <a:close/>
                      </a:path>
                      <a:path w="11359230" h="3267394" stroke="0" extrusionOk="0">
                        <a:moveTo>
                          <a:pt x="0" y="544577"/>
                        </a:moveTo>
                        <a:cubicBezTo>
                          <a:pt x="8384" y="218145"/>
                          <a:pt x="249216" y="32753"/>
                          <a:pt x="544577" y="0"/>
                        </a:cubicBezTo>
                        <a:cubicBezTo>
                          <a:pt x="677841" y="-18577"/>
                          <a:pt x="773209" y="12277"/>
                          <a:pt x="921146" y="0"/>
                        </a:cubicBezTo>
                        <a:cubicBezTo>
                          <a:pt x="1069083" y="-12277"/>
                          <a:pt x="1367250" y="27805"/>
                          <a:pt x="1811220" y="0"/>
                        </a:cubicBezTo>
                        <a:cubicBezTo>
                          <a:pt x="2255190" y="-27805"/>
                          <a:pt x="2155785" y="-32532"/>
                          <a:pt x="2495891" y="0"/>
                        </a:cubicBezTo>
                        <a:cubicBezTo>
                          <a:pt x="2835997" y="32532"/>
                          <a:pt x="2822232" y="-4756"/>
                          <a:pt x="3077862" y="0"/>
                        </a:cubicBezTo>
                        <a:cubicBezTo>
                          <a:pt x="3333492" y="4756"/>
                          <a:pt x="3290585" y="14445"/>
                          <a:pt x="3454432" y="0"/>
                        </a:cubicBezTo>
                        <a:cubicBezTo>
                          <a:pt x="3618279" y="-14445"/>
                          <a:pt x="4150767" y="-24182"/>
                          <a:pt x="4344505" y="0"/>
                        </a:cubicBezTo>
                        <a:cubicBezTo>
                          <a:pt x="4538243" y="24182"/>
                          <a:pt x="4794481" y="15710"/>
                          <a:pt x="5234578" y="0"/>
                        </a:cubicBezTo>
                        <a:cubicBezTo>
                          <a:pt x="5674675" y="-15710"/>
                          <a:pt x="5563523" y="5726"/>
                          <a:pt x="5713849" y="0"/>
                        </a:cubicBezTo>
                        <a:cubicBezTo>
                          <a:pt x="5864175" y="-5726"/>
                          <a:pt x="5971624" y="-21442"/>
                          <a:pt x="6193119" y="0"/>
                        </a:cubicBezTo>
                        <a:cubicBezTo>
                          <a:pt x="6414614" y="21442"/>
                          <a:pt x="6678477" y="-9078"/>
                          <a:pt x="6980491" y="0"/>
                        </a:cubicBezTo>
                        <a:cubicBezTo>
                          <a:pt x="7282505" y="9078"/>
                          <a:pt x="7635775" y="38247"/>
                          <a:pt x="7870565" y="0"/>
                        </a:cubicBezTo>
                        <a:cubicBezTo>
                          <a:pt x="8105355" y="-38247"/>
                          <a:pt x="8219389" y="6065"/>
                          <a:pt x="8452536" y="0"/>
                        </a:cubicBezTo>
                        <a:cubicBezTo>
                          <a:pt x="8685683" y="-6065"/>
                          <a:pt x="8854909" y="31577"/>
                          <a:pt x="9137207" y="0"/>
                        </a:cubicBezTo>
                        <a:cubicBezTo>
                          <a:pt x="9419505" y="-31577"/>
                          <a:pt x="9494992" y="-28857"/>
                          <a:pt x="9821879" y="0"/>
                        </a:cubicBezTo>
                        <a:cubicBezTo>
                          <a:pt x="10148766" y="28857"/>
                          <a:pt x="10378474" y="-9969"/>
                          <a:pt x="10814653" y="0"/>
                        </a:cubicBezTo>
                        <a:cubicBezTo>
                          <a:pt x="11088226" y="-55167"/>
                          <a:pt x="11408490" y="282807"/>
                          <a:pt x="11359230" y="544577"/>
                        </a:cubicBezTo>
                        <a:cubicBezTo>
                          <a:pt x="11333238" y="719511"/>
                          <a:pt x="11348314" y="908558"/>
                          <a:pt x="11359230" y="1089137"/>
                        </a:cubicBezTo>
                        <a:cubicBezTo>
                          <a:pt x="11370146" y="1269716"/>
                          <a:pt x="11378306" y="1413989"/>
                          <a:pt x="11359230" y="1655479"/>
                        </a:cubicBezTo>
                        <a:cubicBezTo>
                          <a:pt x="11340154" y="1896969"/>
                          <a:pt x="11335395" y="2036461"/>
                          <a:pt x="11359230" y="2134692"/>
                        </a:cubicBezTo>
                        <a:cubicBezTo>
                          <a:pt x="11383065" y="2232923"/>
                          <a:pt x="11338170" y="2548654"/>
                          <a:pt x="11359230" y="2722817"/>
                        </a:cubicBezTo>
                        <a:cubicBezTo>
                          <a:pt x="11387105" y="3002460"/>
                          <a:pt x="11066664" y="3282275"/>
                          <a:pt x="10814653" y="3267394"/>
                        </a:cubicBezTo>
                        <a:cubicBezTo>
                          <a:pt x="10678549" y="3282548"/>
                          <a:pt x="10548928" y="3276937"/>
                          <a:pt x="10438084" y="3267394"/>
                        </a:cubicBezTo>
                        <a:cubicBezTo>
                          <a:pt x="10327240" y="3257851"/>
                          <a:pt x="10168997" y="3276962"/>
                          <a:pt x="10061514" y="3267394"/>
                        </a:cubicBezTo>
                        <a:cubicBezTo>
                          <a:pt x="9954031" y="3257827"/>
                          <a:pt x="9419720" y="3238424"/>
                          <a:pt x="9171441" y="3267394"/>
                        </a:cubicBezTo>
                        <a:cubicBezTo>
                          <a:pt x="8923162" y="3296364"/>
                          <a:pt x="8869923" y="3250322"/>
                          <a:pt x="8589470" y="3267394"/>
                        </a:cubicBezTo>
                        <a:cubicBezTo>
                          <a:pt x="8309017" y="3284466"/>
                          <a:pt x="8006266" y="3284681"/>
                          <a:pt x="7699397" y="3267394"/>
                        </a:cubicBezTo>
                        <a:cubicBezTo>
                          <a:pt x="7392528" y="3250107"/>
                          <a:pt x="7237888" y="3250960"/>
                          <a:pt x="7117426" y="3267394"/>
                        </a:cubicBezTo>
                        <a:cubicBezTo>
                          <a:pt x="6996964" y="3283828"/>
                          <a:pt x="6922928" y="3286147"/>
                          <a:pt x="6740856" y="3267394"/>
                        </a:cubicBezTo>
                        <a:cubicBezTo>
                          <a:pt x="6558784" y="3248642"/>
                          <a:pt x="6135753" y="3230886"/>
                          <a:pt x="5953484" y="3267394"/>
                        </a:cubicBezTo>
                        <a:cubicBezTo>
                          <a:pt x="5771215" y="3303902"/>
                          <a:pt x="5447317" y="3297975"/>
                          <a:pt x="5063410" y="3267394"/>
                        </a:cubicBezTo>
                        <a:cubicBezTo>
                          <a:pt x="4679503" y="3236813"/>
                          <a:pt x="4544357" y="3251029"/>
                          <a:pt x="4173337" y="3267394"/>
                        </a:cubicBezTo>
                        <a:cubicBezTo>
                          <a:pt x="3802317" y="3283759"/>
                          <a:pt x="3549397" y="3299305"/>
                          <a:pt x="3385965" y="3267394"/>
                        </a:cubicBezTo>
                        <a:cubicBezTo>
                          <a:pt x="3222533" y="3235483"/>
                          <a:pt x="2927419" y="3254516"/>
                          <a:pt x="2701293" y="3267394"/>
                        </a:cubicBezTo>
                        <a:cubicBezTo>
                          <a:pt x="2475167" y="3280272"/>
                          <a:pt x="2201099" y="3293987"/>
                          <a:pt x="2016621" y="3267394"/>
                        </a:cubicBezTo>
                        <a:cubicBezTo>
                          <a:pt x="1832143" y="3240801"/>
                          <a:pt x="1514397" y="3278116"/>
                          <a:pt x="1331949" y="3267394"/>
                        </a:cubicBezTo>
                        <a:cubicBezTo>
                          <a:pt x="1149501" y="3256672"/>
                          <a:pt x="827701" y="3238942"/>
                          <a:pt x="544577" y="3267394"/>
                        </a:cubicBezTo>
                        <a:cubicBezTo>
                          <a:pt x="183960" y="3292233"/>
                          <a:pt x="2599" y="3045198"/>
                          <a:pt x="0" y="2722817"/>
                        </a:cubicBezTo>
                        <a:cubicBezTo>
                          <a:pt x="23124" y="2594216"/>
                          <a:pt x="-18189" y="2297849"/>
                          <a:pt x="0" y="2178257"/>
                        </a:cubicBezTo>
                        <a:cubicBezTo>
                          <a:pt x="18189" y="2058665"/>
                          <a:pt x="-12727" y="1771669"/>
                          <a:pt x="0" y="1590132"/>
                        </a:cubicBezTo>
                        <a:cubicBezTo>
                          <a:pt x="12727" y="1408596"/>
                          <a:pt x="-15763" y="1194781"/>
                          <a:pt x="0" y="1045572"/>
                        </a:cubicBezTo>
                        <a:cubicBezTo>
                          <a:pt x="15763" y="896363"/>
                          <a:pt x="557" y="762580"/>
                          <a:pt x="0" y="5445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Starting point: Original sound file and </a:t>
            </a:r>
            <a:r>
              <a:rPr lang="en-US" b="1" err="1">
                <a:solidFill>
                  <a:schemeClr val="tx1"/>
                </a:solidFill>
                <a:latin typeface="Univers Condensed Light"/>
              </a:rPr>
              <a:t>TextGrid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is in the object window</a:t>
            </a:r>
            <a:endParaRPr lang="en-US" b="1" dirty="0">
              <a:solidFill>
                <a:schemeClr val="tx1"/>
              </a:solidFill>
              <a:latin typeface="Univers Condensed Light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Body: </a:t>
            </a:r>
          </a:p>
          <a:p>
            <a:pPr marL="800100" lvl="1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Extract the sounds word by word based on the word tier </a:t>
            </a:r>
          </a:p>
          <a:p>
            <a:pPr marL="800100" lvl="1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Univers Condensed Light"/>
              </a:rPr>
              <a:t>For each extracted sound...</a:t>
            </a:r>
            <a:endParaRPr lang="en-US" b="1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marL="1257300" lvl="2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Univers Condensed Light"/>
              </a:rPr>
              <a:t>normalize intensity</a:t>
            </a:r>
            <a:endParaRPr lang="en-US" b="1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marL="1257300" lvl="2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Univers Condensed Light"/>
              </a:rPr>
              <a:t>save as .wav file</a:t>
            </a:r>
            <a:endParaRPr lang="en-US" b="1">
              <a:solidFill>
                <a:schemeClr val="tx1"/>
              </a:solidFill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Univers Condensed Light"/>
              </a:rPr>
              <a:t>For each TextGrid interval...</a:t>
            </a:r>
            <a:endParaRPr lang="en-US" b="1" dirty="0">
              <a:solidFill>
                <a:schemeClr val="tx1"/>
              </a:solidFill>
              <a:latin typeface="Univers Condensed Light"/>
            </a:endParaRPr>
          </a:p>
          <a:p>
            <a:pPr marL="1257300" lvl="2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Get  VOT duration</a:t>
            </a:r>
          </a:p>
          <a:p>
            <a:pPr marL="1257300" lvl="2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Get  word &amp; phoneme information for this  VOT</a:t>
            </a:r>
          </a:p>
          <a:p>
            <a:pPr marL="1257300" lvl="2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Univers Condensed Light"/>
              </a:rPr>
              <a:t>Record these in a table</a:t>
            </a:r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6A3BC-0F12-DF92-CC0A-30FA68D49E13}"/>
              </a:ext>
            </a:extLst>
          </p:cNvPr>
          <p:cNvSpPr txBox="1"/>
          <p:nvPr/>
        </p:nvSpPr>
        <p:spPr>
          <a:xfrm>
            <a:off x="5274621" y="2751115"/>
            <a:ext cx="1850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Structure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4465BA6-9760-7A48-38E4-B54FD1792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505219"/>
              </p:ext>
            </p:extLst>
          </p:nvPr>
        </p:nvGraphicFramePr>
        <p:xfrm>
          <a:off x="7857506" y="5047012"/>
          <a:ext cx="3507405" cy="161991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69135">
                  <a:extLst>
                    <a:ext uri="{9D8B030D-6E8A-4147-A177-3AD203B41FA5}">
                      <a16:colId xmlns:a16="http://schemas.microsoft.com/office/drawing/2014/main" val="639058900"/>
                    </a:ext>
                  </a:extLst>
                </a:gridCol>
                <a:gridCol w="1169135">
                  <a:extLst>
                    <a:ext uri="{9D8B030D-6E8A-4147-A177-3AD203B41FA5}">
                      <a16:colId xmlns:a16="http://schemas.microsoft.com/office/drawing/2014/main" val="4017762456"/>
                    </a:ext>
                  </a:extLst>
                </a:gridCol>
                <a:gridCol w="1169135">
                  <a:extLst>
                    <a:ext uri="{9D8B030D-6E8A-4147-A177-3AD203B41FA5}">
                      <a16:colId xmlns:a16="http://schemas.microsoft.com/office/drawing/2014/main" val="1189011321"/>
                    </a:ext>
                  </a:extLst>
                </a:gridCol>
              </a:tblGrid>
              <a:tr h="425532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phoneme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340273"/>
                  </a:ext>
                </a:extLst>
              </a:tr>
              <a:tr h="398129">
                <a:tc>
                  <a:txBody>
                    <a:bodyPr/>
                    <a:lstStyle/>
                    <a:p>
                      <a:r>
                        <a:rPr lang="en-US"/>
                        <a:t>Two (En)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93519"/>
                  </a:ext>
                </a:extLst>
              </a:tr>
              <a:tr h="398129">
                <a:tc>
                  <a:txBody>
                    <a:bodyPr/>
                    <a:lstStyle/>
                    <a:p>
                      <a:r>
                        <a:rPr lang="en-US" dirty="0"/>
                        <a:t>Tu (</a:t>
                      </a:r>
                      <a:r>
                        <a:rPr lang="en-US" dirty="0" err="1"/>
                        <a:t>Sp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40507"/>
                  </a:ext>
                </a:extLst>
              </a:tr>
              <a:tr h="398129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98057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D79CFD32-BB0A-2DFF-49CE-F2CCD980AD4C}"/>
              </a:ext>
            </a:extLst>
          </p:cNvPr>
          <p:cNvSpPr/>
          <p:nvPr/>
        </p:nvSpPr>
        <p:spPr>
          <a:xfrm rot="16200000">
            <a:off x="5912185" y="4368739"/>
            <a:ext cx="197922" cy="3600530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54F1D-1542-0BCA-CF2F-672AFFA0B98C}"/>
              </a:ext>
            </a:extLst>
          </p:cNvPr>
          <p:cNvSpPr txBox="1"/>
          <p:nvPr/>
        </p:nvSpPr>
        <p:spPr>
          <a:xfrm>
            <a:off x="6155374" y="5858490"/>
            <a:ext cx="28104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Univers Condensed Light"/>
                <a:ea typeface="+mn-lt"/>
                <a:cs typeface="+mn-lt"/>
              </a:rPr>
              <a:t>Goal </a:t>
            </a:r>
            <a:r>
              <a:rPr lang="en-US" sz="1400" b="1">
                <a:latin typeface="Univers Condensed Light"/>
                <a:ea typeface="+mn-lt"/>
                <a:cs typeface="+mn-lt"/>
              </a:rPr>
              <a:t>is something like:</a:t>
            </a:r>
            <a:endParaRPr lang="en-US" sz="1400" b="1" dirty="0">
              <a:latin typeface="Univers Condensed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825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Step3</a:t>
            </a:r>
            <a:r>
              <a:rPr lang="en-US" sz="4800" dirty="0">
                <a:latin typeface="Univers Condensed Light"/>
              </a:rPr>
              <a:t>: write the structure down in a new 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880C-4195-BB1A-6086-22C8168CBE3E}"/>
              </a:ext>
            </a:extLst>
          </p:cNvPr>
          <p:cNvSpPr txBox="1"/>
          <p:nvPr/>
        </p:nvSpPr>
        <p:spPr>
          <a:xfrm>
            <a:off x="900545" y="1345870"/>
            <a:ext cx="54527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1. Open a new script </a:t>
            </a:r>
            <a:endParaRPr lang="en-US"/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(</a:t>
            </a:r>
            <a:r>
              <a:rPr lang="en-US" sz="2400" dirty="0" err="1">
                <a:latin typeface="Univers Condensed Light"/>
                <a:ea typeface="+mn-lt"/>
                <a:cs typeface="+mn-lt"/>
              </a:rPr>
              <a:t>Praat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 &gt; New </a:t>
            </a:r>
            <a:r>
              <a:rPr lang="en-US" sz="2400" dirty="0" err="1">
                <a:latin typeface="Univers Condensed Light"/>
                <a:ea typeface="+mn-lt"/>
                <a:cs typeface="+mn-lt"/>
              </a:rPr>
              <a:t>Praat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 Script)</a:t>
            </a:r>
            <a:endParaRPr lang="en-US"/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D683A3D-219E-DF59-9DF7-3B42C15C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04" y="2238411"/>
            <a:ext cx="3030187" cy="227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5828803" y="910442"/>
            <a:ext cx="5452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2. Write down your plan with "#"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D2FC3612-14A1-4AD2-0BD1-52211929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10" y="1437753"/>
            <a:ext cx="6325590" cy="5753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88E8A-8E83-2587-BCC0-67196C71800C}"/>
              </a:ext>
            </a:extLst>
          </p:cNvPr>
          <p:cNvSpPr txBox="1"/>
          <p:nvPr/>
        </p:nvSpPr>
        <p:spPr>
          <a:xfrm>
            <a:off x="1080872" y="5507182"/>
            <a:ext cx="2754414" cy="467712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(the full script is </a:t>
            </a:r>
            <a:r>
              <a:rPr lang="en-US" sz="2400" dirty="0">
                <a:latin typeface="Univers Condensed Light"/>
                <a:ea typeface="+mn-lt"/>
                <a:cs typeface="+mn-lt"/>
                <a:hlinkClick r:id="rId5"/>
              </a:rPr>
              <a:t>HERE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120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197921" y="237506"/>
            <a:ext cx="11806052" cy="67941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#=====Project Title======================================#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  Extract word sound files, get VOT and Formants</a:t>
            </a:r>
            <a:endParaRPr lang="en-US" sz="110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             LAST EDIT：2022/12/8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#========================================================#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#-----------------ReadMe---------------------#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#--------------------------------------------#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#####   FORM   #####------------------------------------------------------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#####   TABLE   #####------------------------------------------------------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#### Extract sounds for each word, normalize dB, and save####---------------------------------------------------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#extracting as Sound objects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#Loop through extracted sounds</a:t>
            </a:r>
            <a:endParaRPr lang="en-US" sz="1100">
              <a:cs typeface="Calibri"/>
            </a:endParaRPr>
          </a:p>
          <a:p>
            <a:endParaRPr lang="en-US" sz="105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 #Normalize intensity</a:t>
            </a:r>
            <a:endParaRPr lang="en-US" sz="1200" dirty="0">
              <a:cs typeface="Calibri"/>
            </a:endParaRPr>
          </a:p>
          <a:p>
            <a:endParaRPr lang="en-US" sz="105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 #Saving as .wav files</a:t>
            </a:r>
            <a:endParaRPr lang="en-US" sz="1200" dirty="0">
              <a:cs typeface="Calibri"/>
            </a:endParaRPr>
          </a:p>
          <a:p>
            <a:endParaRPr lang="en-US" sz="105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#### LOOP through VOT intervals to get VOT durations ####---------------------------------------------------</a:t>
            </a:r>
            <a:endParaRPr lang="en-US" sz="12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    #get VOT</a:t>
            </a:r>
            <a:endParaRPr lang="en-US" sz="11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    </a:t>
            </a:r>
            <a:endParaRPr lang="en-US" sz="110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    #get the word for this VOT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    #get the phoneme for this VOT</a:t>
            </a:r>
            <a:endParaRPr lang="en-US" sz="110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>
                <a:ea typeface="+mn-lt"/>
                <a:cs typeface="+mn-lt"/>
              </a:rPr>
              <a:t>    #save the VOT info on the table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r>
              <a:rPr lang="en-US" sz="1100" dirty="0" err="1">
                <a:ea typeface="+mn-lt"/>
                <a:cs typeface="+mn-lt"/>
              </a:rPr>
              <a:t>exitScript</a:t>
            </a:r>
            <a:r>
              <a:rPr lang="en-US" sz="1100" dirty="0">
                <a:ea typeface="+mn-lt"/>
                <a:cs typeface="+mn-lt"/>
              </a:rPr>
              <a:t>: "success!"</a:t>
            </a:r>
            <a:endParaRPr lang="en-US" sz="11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endParaRPr lang="en-US" sz="1100" dirty="0">
              <a:latin typeface="Univers Condensed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D8A5C8-20C9-3ECC-78F2-61EF5986B4B0}"/>
              </a:ext>
            </a:extLst>
          </p:cNvPr>
          <p:cNvSpPr/>
          <p:nvPr/>
        </p:nvSpPr>
        <p:spPr>
          <a:xfrm>
            <a:off x="4771042" y="513099"/>
            <a:ext cx="3274117" cy="407421"/>
          </a:xfrm>
          <a:prstGeom prst="roundRect">
            <a:avLst/>
          </a:prstGeom>
          <a:solidFill>
            <a:srgbClr val="FFC2F8">
              <a:alpha val="85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274117"/>
                      <a:gd name="connsiteY0" fmla="*/ 67905 h 407421"/>
                      <a:gd name="connsiteX1" fmla="*/ 67905 w 3274117"/>
                      <a:gd name="connsiteY1" fmla="*/ 0 h 407421"/>
                      <a:gd name="connsiteX2" fmla="*/ 664183 w 3274117"/>
                      <a:gd name="connsiteY2" fmla="*/ 0 h 407421"/>
                      <a:gd name="connsiteX3" fmla="*/ 1197696 w 3274117"/>
                      <a:gd name="connsiteY3" fmla="*/ 0 h 407421"/>
                      <a:gd name="connsiteX4" fmla="*/ 1888123 w 3274117"/>
                      <a:gd name="connsiteY4" fmla="*/ 0 h 407421"/>
                      <a:gd name="connsiteX5" fmla="*/ 2453018 w 3274117"/>
                      <a:gd name="connsiteY5" fmla="*/ 0 h 407421"/>
                      <a:gd name="connsiteX6" fmla="*/ 3206212 w 3274117"/>
                      <a:gd name="connsiteY6" fmla="*/ 0 h 407421"/>
                      <a:gd name="connsiteX7" fmla="*/ 3274117 w 3274117"/>
                      <a:gd name="connsiteY7" fmla="*/ 67905 h 407421"/>
                      <a:gd name="connsiteX8" fmla="*/ 3274117 w 3274117"/>
                      <a:gd name="connsiteY8" fmla="*/ 339516 h 407421"/>
                      <a:gd name="connsiteX9" fmla="*/ 3206212 w 3274117"/>
                      <a:gd name="connsiteY9" fmla="*/ 407421 h 407421"/>
                      <a:gd name="connsiteX10" fmla="*/ 2641317 w 3274117"/>
                      <a:gd name="connsiteY10" fmla="*/ 407421 h 407421"/>
                      <a:gd name="connsiteX11" fmla="*/ 1950889 w 3274117"/>
                      <a:gd name="connsiteY11" fmla="*/ 407421 h 407421"/>
                      <a:gd name="connsiteX12" fmla="*/ 1260462 w 3274117"/>
                      <a:gd name="connsiteY12" fmla="*/ 407421 h 407421"/>
                      <a:gd name="connsiteX13" fmla="*/ 67905 w 3274117"/>
                      <a:gd name="connsiteY13" fmla="*/ 407421 h 407421"/>
                      <a:gd name="connsiteX14" fmla="*/ 0 w 3274117"/>
                      <a:gd name="connsiteY14" fmla="*/ 339516 h 407421"/>
                      <a:gd name="connsiteX15" fmla="*/ 0 w 3274117"/>
                      <a:gd name="connsiteY15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74117" h="407421" fill="none" extrusionOk="0">
                        <a:moveTo>
                          <a:pt x="0" y="67905"/>
                        </a:moveTo>
                        <a:cubicBezTo>
                          <a:pt x="-1183" y="32260"/>
                          <a:pt x="36131" y="7297"/>
                          <a:pt x="67905" y="0"/>
                        </a:cubicBezTo>
                        <a:cubicBezTo>
                          <a:pt x="203967" y="-9476"/>
                          <a:pt x="450843" y="8626"/>
                          <a:pt x="664183" y="0"/>
                        </a:cubicBezTo>
                        <a:cubicBezTo>
                          <a:pt x="877523" y="-8626"/>
                          <a:pt x="999556" y="14359"/>
                          <a:pt x="1197696" y="0"/>
                        </a:cubicBezTo>
                        <a:cubicBezTo>
                          <a:pt x="1395836" y="-14359"/>
                          <a:pt x="1697822" y="14658"/>
                          <a:pt x="1888123" y="0"/>
                        </a:cubicBezTo>
                        <a:cubicBezTo>
                          <a:pt x="2078424" y="-14658"/>
                          <a:pt x="2201548" y="18606"/>
                          <a:pt x="2453018" y="0"/>
                        </a:cubicBezTo>
                        <a:cubicBezTo>
                          <a:pt x="2704488" y="-18606"/>
                          <a:pt x="2866987" y="-8524"/>
                          <a:pt x="3206212" y="0"/>
                        </a:cubicBezTo>
                        <a:cubicBezTo>
                          <a:pt x="3237226" y="2109"/>
                          <a:pt x="3279766" y="26851"/>
                          <a:pt x="3274117" y="67905"/>
                        </a:cubicBezTo>
                        <a:cubicBezTo>
                          <a:pt x="3274620" y="165983"/>
                          <a:pt x="3280478" y="224936"/>
                          <a:pt x="3274117" y="339516"/>
                        </a:cubicBezTo>
                        <a:cubicBezTo>
                          <a:pt x="3276268" y="369510"/>
                          <a:pt x="3246619" y="409642"/>
                          <a:pt x="3206212" y="407421"/>
                        </a:cubicBezTo>
                        <a:cubicBezTo>
                          <a:pt x="2925612" y="423355"/>
                          <a:pt x="2922278" y="431210"/>
                          <a:pt x="2641317" y="407421"/>
                        </a:cubicBezTo>
                        <a:cubicBezTo>
                          <a:pt x="2360357" y="383632"/>
                          <a:pt x="2161428" y="392162"/>
                          <a:pt x="1950889" y="407421"/>
                        </a:cubicBezTo>
                        <a:cubicBezTo>
                          <a:pt x="1740350" y="422680"/>
                          <a:pt x="1541280" y="409833"/>
                          <a:pt x="1260462" y="407421"/>
                        </a:cubicBezTo>
                        <a:cubicBezTo>
                          <a:pt x="979644" y="405009"/>
                          <a:pt x="535522" y="399167"/>
                          <a:pt x="67905" y="407421"/>
                        </a:cubicBezTo>
                        <a:cubicBezTo>
                          <a:pt x="37461" y="402790"/>
                          <a:pt x="7376" y="381179"/>
                          <a:pt x="0" y="339516"/>
                        </a:cubicBezTo>
                        <a:cubicBezTo>
                          <a:pt x="6086" y="241672"/>
                          <a:pt x="-1975" y="187252"/>
                          <a:pt x="0" y="67905"/>
                        </a:cubicBezTo>
                        <a:close/>
                      </a:path>
                      <a:path w="3274117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244245" y="-9422"/>
                          <a:pt x="431489" y="-5584"/>
                          <a:pt x="601417" y="0"/>
                        </a:cubicBezTo>
                        <a:cubicBezTo>
                          <a:pt x="771345" y="5584"/>
                          <a:pt x="1013627" y="22471"/>
                          <a:pt x="1291845" y="0"/>
                        </a:cubicBezTo>
                        <a:cubicBezTo>
                          <a:pt x="1570063" y="-22471"/>
                          <a:pt x="1766614" y="14660"/>
                          <a:pt x="1919506" y="0"/>
                        </a:cubicBezTo>
                        <a:cubicBezTo>
                          <a:pt x="2072398" y="-14660"/>
                          <a:pt x="2249271" y="3137"/>
                          <a:pt x="2515784" y="0"/>
                        </a:cubicBezTo>
                        <a:cubicBezTo>
                          <a:pt x="2782297" y="-3137"/>
                          <a:pt x="2943911" y="-20571"/>
                          <a:pt x="3206212" y="0"/>
                        </a:cubicBezTo>
                        <a:cubicBezTo>
                          <a:pt x="3243478" y="-1944"/>
                          <a:pt x="3274901" y="31615"/>
                          <a:pt x="3274117" y="67905"/>
                        </a:cubicBezTo>
                        <a:cubicBezTo>
                          <a:pt x="3280785" y="180963"/>
                          <a:pt x="3276396" y="210951"/>
                          <a:pt x="3274117" y="339516"/>
                        </a:cubicBezTo>
                        <a:cubicBezTo>
                          <a:pt x="3277226" y="369525"/>
                          <a:pt x="3239602" y="410079"/>
                          <a:pt x="3206212" y="407421"/>
                        </a:cubicBezTo>
                        <a:cubicBezTo>
                          <a:pt x="2955222" y="381920"/>
                          <a:pt x="2858203" y="397829"/>
                          <a:pt x="2609934" y="407421"/>
                        </a:cubicBezTo>
                        <a:cubicBezTo>
                          <a:pt x="2361665" y="417013"/>
                          <a:pt x="2175223" y="428132"/>
                          <a:pt x="2013655" y="407421"/>
                        </a:cubicBezTo>
                        <a:cubicBezTo>
                          <a:pt x="1852087" y="386710"/>
                          <a:pt x="1597437" y="437083"/>
                          <a:pt x="1385994" y="407421"/>
                        </a:cubicBezTo>
                        <a:cubicBezTo>
                          <a:pt x="1174551" y="377759"/>
                          <a:pt x="912263" y="403877"/>
                          <a:pt x="758333" y="407421"/>
                        </a:cubicBezTo>
                        <a:cubicBezTo>
                          <a:pt x="604403" y="410965"/>
                          <a:pt x="299846" y="427433"/>
                          <a:pt x="67905" y="407421"/>
                        </a:cubicBezTo>
                        <a:cubicBezTo>
                          <a:pt x="27334" y="401196"/>
                          <a:pt x="1298" y="378046"/>
                          <a:pt x="0" y="339516"/>
                        </a:cubicBezTo>
                        <a:cubicBezTo>
                          <a:pt x="-6012" y="237346"/>
                          <a:pt x="-4064" y="181969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Project  Title, Dates, Your Name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16C75A-D629-0D2D-0388-7ECA715641A7}"/>
              </a:ext>
            </a:extLst>
          </p:cNvPr>
          <p:cNvSpPr/>
          <p:nvPr/>
        </p:nvSpPr>
        <p:spPr>
          <a:xfrm>
            <a:off x="4771042" y="1413644"/>
            <a:ext cx="4095493" cy="407421"/>
          </a:xfrm>
          <a:prstGeom prst="roundRect">
            <a:avLst/>
          </a:prstGeom>
          <a:solidFill>
            <a:srgbClr val="FFC2F8">
              <a:alpha val="85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095493"/>
                      <a:gd name="connsiteY0" fmla="*/ 67905 h 407421"/>
                      <a:gd name="connsiteX1" fmla="*/ 67905 w 4095493"/>
                      <a:gd name="connsiteY1" fmla="*/ 0 h 407421"/>
                      <a:gd name="connsiteX2" fmla="*/ 609062 w 4095493"/>
                      <a:gd name="connsiteY2" fmla="*/ 0 h 407421"/>
                      <a:gd name="connsiteX3" fmla="*/ 1189815 w 4095493"/>
                      <a:gd name="connsiteY3" fmla="*/ 0 h 407421"/>
                      <a:gd name="connsiteX4" fmla="*/ 1730972 w 4095493"/>
                      <a:gd name="connsiteY4" fmla="*/ 0 h 407421"/>
                      <a:gd name="connsiteX5" fmla="*/ 2470113 w 4095493"/>
                      <a:gd name="connsiteY5" fmla="*/ 0 h 407421"/>
                      <a:gd name="connsiteX6" fmla="*/ 3090463 w 4095493"/>
                      <a:gd name="connsiteY6" fmla="*/ 0 h 407421"/>
                      <a:gd name="connsiteX7" fmla="*/ 4027588 w 4095493"/>
                      <a:gd name="connsiteY7" fmla="*/ 0 h 407421"/>
                      <a:gd name="connsiteX8" fmla="*/ 4095493 w 4095493"/>
                      <a:gd name="connsiteY8" fmla="*/ 67905 h 407421"/>
                      <a:gd name="connsiteX9" fmla="*/ 4095493 w 4095493"/>
                      <a:gd name="connsiteY9" fmla="*/ 339516 h 407421"/>
                      <a:gd name="connsiteX10" fmla="*/ 4027588 w 4095493"/>
                      <a:gd name="connsiteY10" fmla="*/ 407421 h 407421"/>
                      <a:gd name="connsiteX11" fmla="*/ 3367641 w 4095493"/>
                      <a:gd name="connsiteY11" fmla="*/ 407421 h 407421"/>
                      <a:gd name="connsiteX12" fmla="*/ 2707694 w 4095493"/>
                      <a:gd name="connsiteY12" fmla="*/ 407421 h 407421"/>
                      <a:gd name="connsiteX13" fmla="*/ 2047747 w 4095493"/>
                      <a:gd name="connsiteY13" fmla="*/ 407421 h 407421"/>
                      <a:gd name="connsiteX14" fmla="*/ 1387799 w 4095493"/>
                      <a:gd name="connsiteY14" fmla="*/ 407421 h 407421"/>
                      <a:gd name="connsiteX15" fmla="*/ 727852 w 4095493"/>
                      <a:gd name="connsiteY15" fmla="*/ 407421 h 407421"/>
                      <a:gd name="connsiteX16" fmla="*/ 67905 w 4095493"/>
                      <a:gd name="connsiteY16" fmla="*/ 407421 h 407421"/>
                      <a:gd name="connsiteX17" fmla="*/ 0 w 4095493"/>
                      <a:gd name="connsiteY17" fmla="*/ 339516 h 407421"/>
                      <a:gd name="connsiteX18" fmla="*/ 0 w 4095493"/>
                      <a:gd name="connsiteY18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095493" h="407421" fill="none" extrusionOk="0">
                        <a:moveTo>
                          <a:pt x="0" y="67905"/>
                        </a:moveTo>
                        <a:cubicBezTo>
                          <a:pt x="-2571" y="30928"/>
                          <a:pt x="28012" y="1017"/>
                          <a:pt x="67905" y="0"/>
                        </a:cubicBezTo>
                        <a:cubicBezTo>
                          <a:pt x="180637" y="18620"/>
                          <a:pt x="487722" y="6142"/>
                          <a:pt x="609062" y="0"/>
                        </a:cubicBezTo>
                        <a:cubicBezTo>
                          <a:pt x="730402" y="-6142"/>
                          <a:pt x="1062963" y="2613"/>
                          <a:pt x="1189815" y="0"/>
                        </a:cubicBezTo>
                        <a:cubicBezTo>
                          <a:pt x="1316667" y="-2613"/>
                          <a:pt x="1468473" y="-11984"/>
                          <a:pt x="1730972" y="0"/>
                        </a:cubicBezTo>
                        <a:cubicBezTo>
                          <a:pt x="1993471" y="11984"/>
                          <a:pt x="2271612" y="-17411"/>
                          <a:pt x="2470113" y="0"/>
                        </a:cubicBezTo>
                        <a:cubicBezTo>
                          <a:pt x="2668614" y="17411"/>
                          <a:pt x="2905180" y="-1646"/>
                          <a:pt x="3090463" y="0"/>
                        </a:cubicBezTo>
                        <a:cubicBezTo>
                          <a:pt x="3275746" y="1646"/>
                          <a:pt x="3666181" y="22279"/>
                          <a:pt x="4027588" y="0"/>
                        </a:cubicBezTo>
                        <a:cubicBezTo>
                          <a:pt x="4067242" y="-7509"/>
                          <a:pt x="4098397" y="32623"/>
                          <a:pt x="4095493" y="67905"/>
                        </a:cubicBezTo>
                        <a:cubicBezTo>
                          <a:pt x="4102236" y="186185"/>
                          <a:pt x="4098875" y="235955"/>
                          <a:pt x="4095493" y="339516"/>
                        </a:cubicBezTo>
                        <a:cubicBezTo>
                          <a:pt x="4099127" y="379220"/>
                          <a:pt x="4068074" y="404906"/>
                          <a:pt x="4027588" y="407421"/>
                        </a:cubicBezTo>
                        <a:cubicBezTo>
                          <a:pt x="3861402" y="386562"/>
                          <a:pt x="3517366" y="435238"/>
                          <a:pt x="3367641" y="407421"/>
                        </a:cubicBezTo>
                        <a:cubicBezTo>
                          <a:pt x="3217916" y="379604"/>
                          <a:pt x="2993554" y="421290"/>
                          <a:pt x="2707694" y="407421"/>
                        </a:cubicBezTo>
                        <a:cubicBezTo>
                          <a:pt x="2421834" y="393552"/>
                          <a:pt x="2243715" y="413982"/>
                          <a:pt x="2047747" y="407421"/>
                        </a:cubicBezTo>
                        <a:cubicBezTo>
                          <a:pt x="1851779" y="400860"/>
                          <a:pt x="1588640" y="409717"/>
                          <a:pt x="1387799" y="407421"/>
                        </a:cubicBezTo>
                        <a:cubicBezTo>
                          <a:pt x="1186958" y="405125"/>
                          <a:pt x="877410" y="420130"/>
                          <a:pt x="727852" y="407421"/>
                        </a:cubicBezTo>
                        <a:cubicBezTo>
                          <a:pt x="578294" y="394712"/>
                          <a:pt x="250206" y="380423"/>
                          <a:pt x="67905" y="407421"/>
                        </a:cubicBezTo>
                        <a:cubicBezTo>
                          <a:pt x="27327" y="407516"/>
                          <a:pt x="4780" y="383792"/>
                          <a:pt x="0" y="339516"/>
                        </a:cubicBezTo>
                        <a:cubicBezTo>
                          <a:pt x="-7054" y="252657"/>
                          <a:pt x="-3676" y="170726"/>
                          <a:pt x="0" y="67905"/>
                        </a:cubicBezTo>
                        <a:close/>
                      </a:path>
                      <a:path w="4095493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303018" y="12644"/>
                          <a:pt x="413560" y="6548"/>
                          <a:pt x="609062" y="0"/>
                        </a:cubicBezTo>
                        <a:cubicBezTo>
                          <a:pt x="804564" y="-6548"/>
                          <a:pt x="1193681" y="-17470"/>
                          <a:pt x="1348203" y="0"/>
                        </a:cubicBezTo>
                        <a:cubicBezTo>
                          <a:pt x="1502725" y="17470"/>
                          <a:pt x="1847196" y="20049"/>
                          <a:pt x="2008150" y="0"/>
                        </a:cubicBezTo>
                        <a:cubicBezTo>
                          <a:pt x="2169104" y="-20049"/>
                          <a:pt x="2354603" y="-26605"/>
                          <a:pt x="2628500" y="0"/>
                        </a:cubicBezTo>
                        <a:cubicBezTo>
                          <a:pt x="2902397" y="26605"/>
                          <a:pt x="2912213" y="-25777"/>
                          <a:pt x="3169657" y="0"/>
                        </a:cubicBezTo>
                        <a:cubicBezTo>
                          <a:pt x="3427101" y="25777"/>
                          <a:pt x="3782456" y="-2800"/>
                          <a:pt x="4027588" y="0"/>
                        </a:cubicBezTo>
                        <a:cubicBezTo>
                          <a:pt x="4065824" y="-4525"/>
                          <a:pt x="4093141" y="23753"/>
                          <a:pt x="4095493" y="67905"/>
                        </a:cubicBezTo>
                        <a:cubicBezTo>
                          <a:pt x="4089956" y="144430"/>
                          <a:pt x="4105263" y="274369"/>
                          <a:pt x="4095493" y="339516"/>
                        </a:cubicBezTo>
                        <a:cubicBezTo>
                          <a:pt x="4097110" y="377114"/>
                          <a:pt x="4072530" y="412004"/>
                          <a:pt x="4027588" y="407421"/>
                        </a:cubicBezTo>
                        <a:cubicBezTo>
                          <a:pt x="3880824" y="383005"/>
                          <a:pt x="3702344" y="402570"/>
                          <a:pt x="3446834" y="407421"/>
                        </a:cubicBezTo>
                        <a:cubicBezTo>
                          <a:pt x="3191324" y="412272"/>
                          <a:pt x="2988764" y="429255"/>
                          <a:pt x="2786887" y="407421"/>
                        </a:cubicBezTo>
                        <a:cubicBezTo>
                          <a:pt x="2585010" y="385587"/>
                          <a:pt x="2271443" y="416141"/>
                          <a:pt x="2126940" y="407421"/>
                        </a:cubicBezTo>
                        <a:cubicBezTo>
                          <a:pt x="1982437" y="398701"/>
                          <a:pt x="1760895" y="405824"/>
                          <a:pt x="1546187" y="407421"/>
                        </a:cubicBezTo>
                        <a:cubicBezTo>
                          <a:pt x="1331479" y="409018"/>
                          <a:pt x="987700" y="433314"/>
                          <a:pt x="846643" y="407421"/>
                        </a:cubicBezTo>
                        <a:cubicBezTo>
                          <a:pt x="705586" y="381528"/>
                          <a:pt x="438553" y="431350"/>
                          <a:pt x="67905" y="407421"/>
                        </a:cubicBezTo>
                        <a:cubicBezTo>
                          <a:pt x="30844" y="405829"/>
                          <a:pt x="6679" y="372599"/>
                          <a:pt x="0" y="339516"/>
                        </a:cubicBezTo>
                        <a:cubicBezTo>
                          <a:pt x="6843" y="256947"/>
                          <a:pt x="-1636" y="192337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Read Me (Notes for others &amp; future </a:t>
            </a:r>
            <a:r>
              <a:rPr lang="en-US" b="1">
                <a:solidFill>
                  <a:schemeClr val="tx1"/>
                </a:solidFill>
                <a:latin typeface="Univers Condensed Light"/>
              </a:rPr>
              <a:t>self)</a:t>
            </a:r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E042C0-E163-DB5E-EDEC-8BF9E893AB41}"/>
              </a:ext>
            </a:extLst>
          </p:cNvPr>
          <p:cNvSpPr/>
          <p:nvPr/>
        </p:nvSpPr>
        <p:spPr>
          <a:xfrm>
            <a:off x="4771042" y="2145954"/>
            <a:ext cx="968325" cy="407421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68325"/>
                      <a:gd name="connsiteY0" fmla="*/ 67905 h 407421"/>
                      <a:gd name="connsiteX1" fmla="*/ 67905 w 968325"/>
                      <a:gd name="connsiteY1" fmla="*/ 0 h 407421"/>
                      <a:gd name="connsiteX2" fmla="*/ 475837 w 968325"/>
                      <a:gd name="connsiteY2" fmla="*/ 0 h 407421"/>
                      <a:gd name="connsiteX3" fmla="*/ 900420 w 968325"/>
                      <a:gd name="connsiteY3" fmla="*/ 0 h 407421"/>
                      <a:gd name="connsiteX4" fmla="*/ 968325 w 968325"/>
                      <a:gd name="connsiteY4" fmla="*/ 67905 h 407421"/>
                      <a:gd name="connsiteX5" fmla="*/ 968325 w 968325"/>
                      <a:gd name="connsiteY5" fmla="*/ 339516 h 407421"/>
                      <a:gd name="connsiteX6" fmla="*/ 900420 w 968325"/>
                      <a:gd name="connsiteY6" fmla="*/ 407421 h 407421"/>
                      <a:gd name="connsiteX7" fmla="*/ 500813 w 968325"/>
                      <a:gd name="connsiteY7" fmla="*/ 407421 h 407421"/>
                      <a:gd name="connsiteX8" fmla="*/ 67905 w 968325"/>
                      <a:gd name="connsiteY8" fmla="*/ 407421 h 407421"/>
                      <a:gd name="connsiteX9" fmla="*/ 0 w 968325"/>
                      <a:gd name="connsiteY9" fmla="*/ 339516 h 407421"/>
                      <a:gd name="connsiteX10" fmla="*/ 0 w 968325"/>
                      <a:gd name="connsiteY10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68325" h="407421" fill="none" extrusionOk="0">
                        <a:moveTo>
                          <a:pt x="0" y="67905"/>
                        </a:moveTo>
                        <a:cubicBezTo>
                          <a:pt x="1714" y="33330"/>
                          <a:pt x="25968" y="2477"/>
                          <a:pt x="67905" y="0"/>
                        </a:cubicBezTo>
                        <a:cubicBezTo>
                          <a:pt x="174123" y="-8323"/>
                          <a:pt x="364612" y="-2417"/>
                          <a:pt x="475837" y="0"/>
                        </a:cubicBezTo>
                        <a:cubicBezTo>
                          <a:pt x="587062" y="2417"/>
                          <a:pt x="736614" y="-9944"/>
                          <a:pt x="900420" y="0"/>
                        </a:cubicBezTo>
                        <a:cubicBezTo>
                          <a:pt x="937406" y="-3383"/>
                          <a:pt x="968854" y="34140"/>
                          <a:pt x="968325" y="67905"/>
                        </a:cubicBezTo>
                        <a:cubicBezTo>
                          <a:pt x="956443" y="129309"/>
                          <a:pt x="976032" y="218588"/>
                          <a:pt x="968325" y="339516"/>
                        </a:cubicBezTo>
                        <a:cubicBezTo>
                          <a:pt x="973971" y="384250"/>
                          <a:pt x="939527" y="407699"/>
                          <a:pt x="900420" y="407421"/>
                        </a:cubicBezTo>
                        <a:cubicBezTo>
                          <a:pt x="743278" y="389684"/>
                          <a:pt x="590471" y="395707"/>
                          <a:pt x="500813" y="407421"/>
                        </a:cubicBezTo>
                        <a:cubicBezTo>
                          <a:pt x="411155" y="419135"/>
                          <a:pt x="206751" y="406192"/>
                          <a:pt x="67905" y="407421"/>
                        </a:cubicBezTo>
                        <a:cubicBezTo>
                          <a:pt x="33801" y="408648"/>
                          <a:pt x="-2905" y="375637"/>
                          <a:pt x="0" y="339516"/>
                        </a:cubicBezTo>
                        <a:cubicBezTo>
                          <a:pt x="-10682" y="217846"/>
                          <a:pt x="-9344" y="197397"/>
                          <a:pt x="0" y="67905"/>
                        </a:cubicBezTo>
                        <a:close/>
                      </a:path>
                      <a:path w="968325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169999" y="-14702"/>
                          <a:pt x="361594" y="-6375"/>
                          <a:pt x="459187" y="0"/>
                        </a:cubicBezTo>
                        <a:cubicBezTo>
                          <a:pt x="556780" y="6375"/>
                          <a:pt x="778076" y="-16771"/>
                          <a:pt x="900420" y="0"/>
                        </a:cubicBezTo>
                        <a:cubicBezTo>
                          <a:pt x="943723" y="5748"/>
                          <a:pt x="969141" y="25787"/>
                          <a:pt x="968325" y="67905"/>
                        </a:cubicBezTo>
                        <a:cubicBezTo>
                          <a:pt x="967212" y="154051"/>
                          <a:pt x="968337" y="242695"/>
                          <a:pt x="968325" y="339516"/>
                        </a:cubicBezTo>
                        <a:cubicBezTo>
                          <a:pt x="968088" y="375075"/>
                          <a:pt x="938707" y="408634"/>
                          <a:pt x="900420" y="407421"/>
                        </a:cubicBezTo>
                        <a:cubicBezTo>
                          <a:pt x="792800" y="419982"/>
                          <a:pt x="589092" y="395786"/>
                          <a:pt x="500813" y="407421"/>
                        </a:cubicBezTo>
                        <a:cubicBezTo>
                          <a:pt x="412534" y="419056"/>
                          <a:pt x="159004" y="414888"/>
                          <a:pt x="67905" y="407421"/>
                        </a:cubicBezTo>
                        <a:cubicBezTo>
                          <a:pt x="32019" y="407516"/>
                          <a:pt x="7439" y="381602"/>
                          <a:pt x="0" y="339516"/>
                        </a:cubicBezTo>
                        <a:cubicBezTo>
                          <a:pt x="4228" y="268952"/>
                          <a:pt x="-4954" y="134431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Univers Condensed Light"/>
              </a:rPr>
              <a:t>Form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62633B-42C1-8287-D80B-BCF6062CC859}"/>
              </a:ext>
            </a:extLst>
          </p:cNvPr>
          <p:cNvSpPr/>
          <p:nvPr/>
        </p:nvSpPr>
        <p:spPr>
          <a:xfrm>
            <a:off x="4771042" y="2690241"/>
            <a:ext cx="1641260" cy="407421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641260"/>
                      <a:gd name="connsiteY0" fmla="*/ 67905 h 407421"/>
                      <a:gd name="connsiteX1" fmla="*/ 67905 w 1641260"/>
                      <a:gd name="connsiteY1" fmla="*/ 0 h 407421"/>
                      <a:gd name="connsiteX2" fmla="*/ 584776 w 1641260"/>
                      <a:gd name="connsiteY2" fmla="*/ 0 h 407421"/>
                      <a:gd name="connsiteX3" fmla="*/ 1041429 w 1641260"/>
                      <a:gd name="connsiteY3" fmla="*/ 0 h 407421"/>
                      <a:gd name="connsiteX4" fmla="*/ 1573355 w 1641260"/>
                      <a:gd name="connsiteY4" fmla="*/ 0 h 407421"/>
                      <a:gd name="connsiteX5" fmla="*/ 1641260 w 1641260"/>
                      <a:gd name="connsiteY5" fmla="*/ 67905 h 407421"/>
                      <a:gd name="connsiteX6" fmla="*/ 1641260 w 1641260"/>
                      <a:gd name="connsiteY6" fmla="*/ 339516 h 407421"/>
                      <a:gd name="connsiteX7" fmla="*/ 1573355 w 1641260"/>
                      <a:gd name="connsiteY7" fmla="*/ 407421 h 407421"/>
                      <a:gd name="connsiteX8" fmla="*/ 1116702 w 1641260"/>
                      <a:gd name="connsiteY8" fmla="*/ 407421 h 407421"/>
                      <a:gd name="connsiteX9" fmla="*/ 584776 w 1641260"/>
                      <a:gd name="connsiteY9" fmla="*/ 407421 h 407421"/>
                      <a:gd name="connsiteX10" fmla="*/ 67905 w 1641260"/>
                      <a:gd name="connsiteY10" fmla="*/ 407421 h 407421"/>
                      <a:gd name="connsiteX11" fmla="*/ 0 w 1641260"/>
                      <a:gd name="connsiteY11" fmla="*/ 339516 h 407421"/>
                      <a:gd name="connsiteX12" fmla="*/ 0 w 1641260"/>
                      <a:gd name="connsiteY12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1260" h="407421" fill="none" extrusionOk="0">
                        <a:moveTo>
                          <a:pt x="0" y="67905"/>
                        </a:moveTo>
                        <a:cubicBezTo>
                          <a:pt x="243" y="27642"/>
                          <a:pt x="25066" y="3892"/>
                          <a:pt x="67905" y="0"/>
                        </a:cubicBezTo>
                        <a:cubicBezTo>
                          <a:pt x="284824" y="22073"/>
                          <a:pt x="349999" y="-10710"/>
                          <a:pt x="584776" y="0"/>
                        </a:cubicBezTo>
                        <a:cubicBezTo>
                          <a:pt x="819553" y="10710"/>
                          <a:pt x="892334" y="-17209"/>
                          <a:pt x="1041429" y="0"/>
                        </a:cubicBezTo>
                        <a:cubicBezTo>
                          <a:pt x="1190524" y="17209"/>
                          <a:pt x="1452963" y="-8679"/>
                          <a:pt x="1573355" y="0"/>
                        </a:cubicBezTo>
                        <a:cubicBezTo>
                          <a:pt x="1616504" y="7231"/>
                          <a:pt x="1642864" y="30680"/>
                          <a:pt x="1641260" y="67905"/>
                        </a:cubicBezTo>
                        <a:cubicBezTo>
                          <a:pt x="1631219" y="145909"/>
                          <a:pt x="1646059" y="228627"/>
                          <a:pt x="1641260" y="339516"/>
                        </a:cubicBezTo>
                        <a:cubicBezTo>
                          <a:pt x="1648959" y="382040"/>
                          <a:pt x="1613718" y="409787"/>
                          <a:pt x="1573355" y="407421"/>
                        </a:cubicBezTo>
                        <a:cubicBezTo>
                          <a:pt x="1373395" y="421391"/>
                          <a:pt x="1278101" y="392356"/>
                          <a:pt x="1116702" y="407421"/>
                        </a:cubicBezTo>
                        <a:cubicBezTo>
                          <a:pt x="955303" y="422486"/>
                          <a:pt x="767153" y="430649"/>
                          <a:pt x="584776" y="407421"/>
                        </a:cubicBezTo>
                        <a:cubicBezTo>
                          <a:pt x="402399" y="384193"/>
                          <a:pt x="191234" y="412440"/>
                          <a:pt x="67905" y="407421"/>
                        </a:cubicBezTo>
                        <a:cubicBezTo>
                          <a:pt x="38187" y="408109"/>
                          <a:pt x="-6142" y="377261"/>
                          <a:pt x="0" y="339516"/>
                        </a:cubicBezTo>
                        <a:cubicBezTo>
                          <a:pt x="-3347" y="244035"/>
                          <a:pt x="-3638" y="189377"/>
                          <a:pt x="0" y="67905"/>
                        </a:cubicBezTo>
                        <a:close/>
                      </a:path>
                      <a:path w="1641260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209105" y="-8983"/>
                          <a:pt x="335858" y="-235"/>
                          <a:pt x="524558" y="0"/>
                        </a:cubicBezTo>
                        <a:cubicBezTo>
                          <a:pt x="713258" y="235"/>
                          <a:pt x="931548" y="25657"/>
                          <a:pt x="1056484" y="0"/>
                        </a:cubicBezTo>
                        <a:cubicBezTo>
                          <a:pt x="1181420" y="-25657"/>
                          <a:pt x="1465557" y="13722"/>
                          <a:pt x="1573355" y="0"/>
                        </a:cubicBezTo>
                        <a:cubicBezTo>
                          <a:pt x="1616684" y="1788"/>
                          <a:pt x="1646063" y="25309"/>
                          <a:pt x="1641260" y="67905"/>
                        </a:cubicBezTo>
                        <a:cubicBezTo>
                          <a:pt x="1653446" y="169013"/>
                          <a:pt x="1641545" y="251455"/>
                          <a:pt x="1641260" y="339516"/>
                        </a:cubicBezTo>
                        <a:cubicBezTo>
                          <a:pt x="1641993" y="372494"/>
                          <a:pt x="1608506" y="400772"/>
                          <a:pt x="1573355" y="407421"/>
                        </a:cubicBezTo>
                        <a:cubicBezTo>
                          <a:pt x="1475188" y="399433"/>
                          <a:pt x="1227056" y="404015"/>
                          <a:pt x="1086593" y="407421"/>
                        </a:cubicBezTo>
                        <a:cubicBezTo>
                          <a:pt x="946130" y="410827"/>
                          <a:pt x="718405" y="396107"/>
                          <a:pt x="569722" y="407421"/>
                        </a:cubicBezTo>
                        <a:cubicBezTo>
                          <a:pt x="421039" y="418735"/>
                          <a:pt x="226682" y="391669"/>
                          <a:pt x="67905" y="407421"/>
                        </a:cubicBezTo>
                        <a:cubicBezTo>
                          <a:pt x="30396" y="409198"/>
                          <a:pt x="7855" y="378771"/>
                          <a:pt x="0" y="339516"/>
                        </a:cubicBezTo>
                        <a:cubicBezTo>
                          <a:pt x="-3586" y="260583"/>
                          <a:pt x="-7967" y="193362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Univers Condensed Light"/>
              </a:rPr>
              <a:t>Prepping  Table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4DA32B-BDDD-E031-CEE4-7800568E257A}"/>
              </a:ext>
            </a:extLst>
          </p:cNvPr>
          <p:cNvSpPr/>
          <p:nvPr/>
        </p:nvSpPr>
        <p:spPr>
          <a:xfrm>
            <a:off x="4771041" y="3857982"/>
            <a:ext cx="5649181" cy="407421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649181"/>
                      <a:gd name="connsiteY0" fmla="*/ 67905 h 407421"/>
                      <a:gd name="connsiteX1" fmla="*/ 67905 w 5649181"/>
                      <a:gd name="connsiteY1" fmla="*/ 0 h 407421"/>
                      <a:gd name="connsiteX2" fmla="*/ 812210 w 5649181"/>
                      <a:gd name="connsiteY2" fmla="*/ 0 h 407421"/>
                      <a:gd name="connsiteX3" fmla="*/ 1611649 w 5649181"/>
                      <a:gd name="connsiteY3" fmla="*/ 0 h 407421"/>
                      <a:gd name="connsiteX4" fmla="*/ 2245687 w 5649181"/>
                      <a:gd name="connsiteY4" fmla="*/ 0 h 407421"/>
                      <a:gd name="connsiteX5" fmla="*/ 2769457 w 5649181"/>
                      <a:gd name="connsiteY5" fmla="*/ 0 h 407421"/>
                      <a:gd name="connsiteX6" fmla="*/ 3513762 w 5649181"/>
                      <a:gd name="connsiteY6" fmla="*/ 0 h 407421"/>
                      <a:gd name="connsiteX7" fmla="*/ 4313201 w 5649181"/>
                      <a:gd name="connsiteY7" fmla="*/ 0 h 407421"/>
                      <a:gd name="connsiteX8" fmla="*/ 5581276 w 5649181"/>
                      <a:gd name="connsiteY8" fmla="*/ 0 h 407421"/>
                      <a:gd name="connsiteX9" fmla="*/ 5649181 w 5649181"/>
                      <a:gd name="connsiteY9" fmla="*/ 67905 h 407421"/>
                      <a:gd name="connsiteX10" fmla="*/ 5649181 w 5649181"/>
                      <a:gd name="connsiteY10" fmla="*/ 339516 h 407421"/>
                      <a:gd name="connsiteX11" fmla="*/ 5581276 w 5649181"/>
                      <a:gd name="connsiteY11" fmla="*/ 407421 h 407421"/>
                      <a:gd name="connsiteX12" fmla="*/ 4836971 w 5649181"/>
                      <a:gd name="connsiteY12" fmla="*/ 407421 h 407421"/>
                      <a:gd name="connsiteX13" fmla="*/ 4147800 w 5649181"/>
                      <a:gd name="connsiteY13" fmla="*/ 407421 h 407421"/>
                      <a:gd name="connsiteX14" fmla="*/ 3624029 w 5649181"/>
                      <a:gd name="connsiteY14" fmla="*/ 407421 h 407421"/>
                      <a:gd name="connsiteX15" fmla="*/ 2824591 w 5649181"/>
                      <a:gd name="connsiteY15" fmla="*/ 407421 h 407421"/>
                      <a:gd name="connsiteX16" fmla="*/ 2135419 w 5649181"/>
                      <a:gd name="connsiteY16" fmla="*/ 407421 h 407421"/>
                      <a:gd name="connsiteX17" fmla="*/ 1446248 w 5649181"/>
                      <a:gd name="connsiteY17" fmla="*/ 407421 h 407421"/>
                      <a:gd name="connsiteX18" fmla="*/ 67905 w 5649181"/>
                      <a:gd name="connsiteY18" fmla="*/ 407421 h 407421"/>
                      <a:gd name="connsiteX19" fmla="*/ 0 w 5649181"/>
                      <a:gd name="connsiteY19" fmla="*/ 339516 h 407421"/>
                      <a:gd name="connsiteX20" fmla="*/ 0 w 5649181"/>
                      <a:gd name="connsiteY20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649181" h="407421" fill="none" extrusionOk="0">
                        <a:moveTo>
                          <a:pt x="0" y="67905"/>
                        </a:moveTo>
                        <a:cubicBezTo>
                          <a:pt x="-6462" y="34118"/>
                          <a:pt x="31319" y="-1009"/>
                          <a:pt x="67905" y="0"/>
                        </a:cubicBezTo>
                        <a:cubicBezTo>
                          <a:pt x="297895" y="-31620"/>
                          <a:pt x="507354" y="21617"/>
                          <a:pt x="812210" y="0"/>
                        </a:cubicBezTo>
                        <a:cubicBezTo>
                          <a:pt x="1117067" y="-21617"/>
                          <a:pt x="1382843" y="3470"/>
                          <a:pt x="1611649" y="0"/>
                        </a:cubicBezTo>
                        <a:cubicBezTo>
                          <a:pt x="1840455" y="-3470"/>
                          <a:pt x="2047696" y="237"/>
                          <a:pt x="2245687" y="0"/>
                        </a:cubicBezTo>
                        <a:cubicBezTo>
                          <a:pt x="2443678" y="-237"/>
                          <a:pt x="2573645" y="17244"/>
                          <a:pt x="2769457" y="0"/>
                        </a:cubicBezTo>
                        <a:cubicBezTo>
                          <a:pt x="2965269" y="-17244"/>
                          <a:pt x="3272085" y="-24969"/>
                          <a:pt x="3513762" y="0"/>
                        </a:cubicBezTo>
                        <a:cubicBezTo>
                          <a:pt x="3755439" y="24969"/>
                          <a:pt x="4104490" y="15788"/>
                          <a:pt x="4313201" y="0"/>
                        </a:cubicBezTo>
                        <a:cubicBezTo>
                          <a:pt x="4521912" y="-15788"/>
                          <a:pt x="5096215" y="52263"/>
                          <a:pt x="5581276" y="0"/>
                        </a:cubicBezTo>
                        <a:cubicBezTo>
                          <a:pt x="5611737" y="-587"/>
                          <a:pt x="5640439" y="31105"/>
                          <a:pt x="5649181" y="67905"/>
                        </a:cubicBezTo>
                        <a:cubicBezTo>
                          <a:pt x="5654758" y="123914"/>
                          <a:pt x="5652767" y="208828"/>
                          <a:pt x="5649181" y="339516"/>
                        </a:cubicBezTo>
                        <a:cubicBezTo>
                          <a:pt x="5652333" y="380242"/>
                          <a:pt x="5617903" y="407776"/>
                          <a:pt x="5581276" y="407421"/>
                        </a:cubicBezTo>
                        <a:cubicBezTo>
                          <a:pt x="5382809" y="381334"/>
                          <a:pt x="5036133" y="380182"/>
                          <a:pt x="4836971" y="407421"/>
                        </a:cubicBezTo>
                        <a:cubicBezTo>
                          <a:pt x="4637810" y="434660"/>
                          <a:pt x="4378602" y="373285"/>
                          <a:pt x="4147800" y="407421"/>
                        </a:cubicBezTo>
                        <a:cubicBezTo>
                          <a:pt x="3916998" y="441557"/>
                          <a:pt x="3734669" y="428012"/>
                          <a:pt x="3624029" y="407421"/>
                        </a:cubicBezTo>
                        <a:cubicBezTo>
                          <a:pt x="3513389" y="386830"/>
                          <a:pt x="3077949" y="395688"/>
                          <a:pt x="2824591" y="407421"/>
                        </a:cubicBezTo>
                        <a:cubicBezTo>
                          <a:pt x="2571233" y="419154"/>
                          <a:pt x="2321582" y="375702"/>
                          <a:pt x="2135419" y="407421"/>
                        </a:cubicBezTo>
                        <a:cubicBezTo>
                          <a:pt x="1949256" y="439140"/>
                          <a:pt x="1697284" y="396686"/>
                          <a:pt x="1446248" y="407421"/>
                        </a:cubicBezTo>
                        <a:cubicBezTo>
                          <a:pt x="1195212" y="418156"/>
                          <a:pt x="443414" y="341853"/>
                          <a:pt x="67905" y="407421"/>
                        </a:cubicBezTo>
                        <a:cubicBezTo>
                          <a:pt x="34509" y="405202"/>
                          <a:pt x="2212" y="376291"/>
                          <a:pt x="0" y="339516"/>
                        </a:cubicBezTo>
                        <a:cubicBezTo>
                          <a:pt x="314" y="237191"/>
                          <a:pt x="362" y="172446"/>
                          <a:pt x="0" y="67905"/>
                        </a:cubicBezTo>
                        <a:close/>
                      </a:path>
                      <a:path w="5649181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271733" y="14998"/>
                          <a:pt x="467052" y="4555"/>
                          <a:pt x="591675" y="0"/>
                        </a:cubicBezTo>
                        <a:cubicBezTo>
                          <a:pt x="716298" y="-4555"/>
                          <a:pt x="1049113" y="14401"/>
                          <a:pt x="1391114" y="0"/>
                        </a:cubicBezTo>
                        <a:cubicBezTo>
                          <a:pt x="1733115" y="-14401"/>
                          <a:pt x="1915713" y="-12372"/>
                          <a:pt x="2080285" y="0"/>
                        </a:cubicBezTo>
                        <a:cubicBezTo>
                          <a:pt x="2244857" y="12372"/>
                          <a:pt x="2405698" y="17899"/>
                          <a:pt x="2714323" y="0"/>
                        </a:cubicBezTo>
                        <a:cubicBezTo>
                          <a:pt x="3022948" y="-17899"/>
                          <a:pt x="3037014" y="5269"/>
                          <a:pt x="3238093" y="0"/>
                        </a:cubicBezTo>
                        <a:cubicBezTo>
                          <a:pt x="3439172" y="-5269"/>
                          <a:pt x="3667154" y="-30167"/>
                          <a:pt x="4037532" y="0"/>
                        </a:cubicBezTo>
                        <a:cubicBezTo>
                          <a:pt x="4407910" y="30167"/>
                          <a:pt x="4502757" y="18225"/>
                          <a:pt x="4836971" y="0"/>
                        </a:cubicBezTo>
                        <a:cubicBezTo>
                          <a:pt x="5171185" y="-18225"/>
                          <a:pt x="5227814" y="-13470"/>
                          <a:pt x="5581276" y="0"/>
                        </a:cubicBezTo>
                        <a:cubicBezTo>
                          <a:pt x="5621888" y="-7494"/>
                          <a:pt x="5645068" y="33060"/>
                          <a:pt x="5649181" y="67905"/>
                        </a:cubicBezTo>
                        <a:cubicBezTo>
                          <a:pt x="5636771" y="173944"/>
                          <a:pt x="5636528" y="270177"/>
                          <a:pt x="5649181" y="339516"/>
                        </a:cubicBezTo>
                        <a:cubicBezTo>
                          <a:pt x="5649175" y="378796"/>
                          <a:pt x="5626634" y="409173"/>
                          <a:pt x="5581276" y="407421"/>
                        </a:cubicBezTo>
                        <a:cubicBezTo>
                          <a:pt x="5242123" y="411325"/>
                          <a:pt x="4986274" y="429074"/>
                          <a:pt x="4836971" y="407421"/>
                        </a:cubicBezTo>
                        <a:cubicBezTo>
                          <a:pt x="4687668" y="385768"/>
                          <a:pt x="4423453" y="385537"/>
                          <a:pt x="4258067" y="407421"/>
                        </a:cubicBezTo>
                        <a:cubicBezTo>
                          <a:pt x="4092681" y="429305"/>
                          <a:pt x="3688603" y="425273"/>
                          <a:pt x="3513762" y="407421"/>
                        </a:cubicBezTo>
                        <a:cubicBezTo>
                          <a:pt x="3338922" y="389569"/>
                          <a:pt x="3163440" y="431249"/>
                          <a:pt x="2989992" y="407421"/>
                        </a:cubicBezTo>
                        <a:cubicBezTo>
                          <a:pt x="2816544" y="383594"/>
                          <a:pt x="2667719" y="416712"/>
                          <a:pt x="2466221" y="407421"/>
                        </a:cubicBezTo>
                        <a:cubicBezTo>
                          <a:pt x="2264723" y="398130"/>
                          <a:pt x="1953938" y="430088"/>
                          <a:pt x="1721916" y="407421"/>
                        </a:cubicBezTo>
                        <a:cubicBezTo>
                          <a:pt x="1489895" y="384754"/>
                          <a:pt x="1424585" y="424967"/>
                          <a:pt x="1198146" y="407421"/>
                        </a:cubicBezTo>
                        <a:cubicBezTo>
                          <a:pt x="971707" y="389876"/>
                          <a:pt x="456587" y="369843"/>
                          <a:pt x="67905" y="407421"/>
                        </a:cubicBezTo>
                        <a:cubicBezTo>
                          <a:pt x="36852" y="402535"/>
                          <a:pt x="-7861" y="379419"/>
                          <a:pt x="0" y="339516"/>
                        </a:cubicBezTo>
                        <a:cubicBezTo>
                          <a:pt x="13266" y="224354"/>
                          <a:pt x="1633" y="147194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Extract sounds, Loop through them </a:t>
            </a:r>
            <a:r>
              <a:rPr lang="en-US" b="1">
                <a:solidFill>
                  <a:schemeClr val="tx1"/>
                </a:solidFill>
                <a:latin typeface="Univers Condensed Light"/>
              </a:rPr>
              <a:t>to normalize dB, Save.</a:t>
            </a:r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831BAF-6A4B-DB0E-993B-3970D38F06D7}"/>
              </a:ext>
            </a:extLst>
          </p:cNvPr>
          <p:cNvSpPr/>
          <p:nvPr/>
        </p:nvSpPr>
        <p:spPr>
          <a:xfrm>
            <a:off x="4771042" y="5609592"/>
            <a:ext cx="5728350" cy="407421"/>
          </a:xfrm>
          <a:prstGeom prst="roundRect">
            <a:avLst/>
          </a:prstGeom>
          <a:solidFill>
            <a:srgbClr val="FFE6FC">
              <a:alpha val="76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728350"/>
                      <a:gd name="connsiteY0" fmla="*/ 67905 h 407421"/>
                      <a:gd name="connsiteX1" fmla="*/ 67905 w 5728350"/>
                      <a:gd name="connsiteY1" fmla="*/ 0 h 407421"/>
                      <a:gd name="connsiteX2" fmla="*/ 822898 w 5728350"/>
                      <a:gd name="connsiteY2" fmla="*/ 0 h 407421"/>
                      <a:gd name="connsiteX3" fmla="*/ 1633816 w 5728350"/>
                      <a:gd name="connsiteY3" fmla="*/ 0 h 407421"/>
                      <a:gd name="connsiteX4" fmla="*/ 2276958 w 5728350"/>
                      <a:gd name="connsiteY4" fmla="*/ 0 h 407421"/>
                      <a:gd name="connsiteX5" fmla="*/ 2808250 w 5728350"/>
                      <a:gd name="connsiteY5" fmla="*/ 0 h 407421"/>
                      <a:gd name="connsiteX6" fmla="*/ 3563243 w 5728350"/>
                      <a:gd name="connsiteY6" fmla="*/ 0 h 407421"/>
                      <a:gd name="connsiteX7" fmla="*/ 4374161 w 5728350"/>
                      <a:gd name="connsiteY7" fmla="*/ 0 h 407421"/>
                      <a:gd name="connsiteX8" fmla="*/ 5660445 w 5728350"/>
                      <a:gd name="connsiteY8" fmla="*/ 0 h 407421"/>
                      <a:gd name="connsiteX9" fmla="*/ 5728350 w 5728350"/>
                      <a:gd name="connsiteY9" fmla="*/ 67905 h 407421"/>
                      <a:gd name="connsiteX10" fmla="*/ 5728350 w 5728350"/>
                      <a:gd name="connsiteY10" fmla="*/ 339516 h 407421"/>
                      <a:gd name="connsiteX11" fmla="*/ 5660445 w 5728350"/>
                      <a:gd name="connsiteY11" fmla="*/ 407421 h 407421"/>
                      <a:gd name="connsiteX12" fmla="*/ 4905452 w 5728350"/>
                      <a:gd name="connsiteY12" fmla="*/ 407421 h 407421"/>
                      <a:gd name="connsiteX13" fmla="*/ 4206385 w 5728350"/>
                      <a:gd name="connsiteY13" fmla="*/ 407421 h 407421"/>
                      <a:gd name="connsiteX14" fmla="*/ 3675093 w 5728350"/>
                      <a:gd name="connsiteY14" fmla="*/ 407421 h 407421"/>
                      <a:gd name="connsiteX15" fmla="*/ 2864175 w 5728350"/>
                      <a:gd name="connsiteY15" fmla="*/ 407421 h 407421"/>
                      <a:gd name="connsiteX16" fmla="*/ 2165108 w 5728350"/>
                      <a:gd name="connsiteY16" fmla="*/ 407421 h 407421"/>
                      <a:gd name="connsiteX17" fmla="*/ 1466040 w 5728350"/>
                      <a:gd name="connsiteY17" fmla="*/ 407421 h 407421"/>
                      <a:gd name="connsiteX18" fmla="*/ 67905 w 5728350"/>
                      <a:gd name="connsiteY18" fmla="*/ 407421 h 407421"/>
                      <a:gd name="connsiteX19" fmla="*/ 0 w 5728350"/>
                      <a:gd name="connsiteY19" fmla="*/ 339516 h 407421"/>
                      <a:gd name="connsiteX20" fmla="*/ 0 w 5728350"/>
                      <a:gd name="connsiteY20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728350" h="407421" fill="none" extrusionOk="0">
                        <a:moveTo>
                          <a:pt x="0" y="67905"/>
                        </a:moveTo>
                        <a:cubicBezTo>
                          <a:pt x="-6462" y="34118"/>
                          <a:pt x="31319" y="-1009"/>
                          <a:pt x="67905" y="0"/>
                        </a:cubicBezTo>
                        <a:cubicBezTo>
                          <a:pt x="416644" y="-27560"/>
                          <a:pt x="550875" y="7436"/>
                          <a:pt x="822898" y="0"/>
                        </a:cubicBezTo>
                        <a:cubicBezTo>
                          <a:pt x="1094921" y="-7436"/>
                          <a:pt x="1437453" y="-18235"/>
                          <a:pt x="1633816" y="0"/>
                        </a:cubicBezTo>
                        <a:cubicBezTo>
                          <a:pt x="1830179" y="18235"/>
                          <a:pt x="2108146" y="17100"/>
                          <a:pt x="2276958" y="0"/>
                        </a:cubicBezTo>
                        <a:cubicBezTo>
                          <a:pt x="2445770" y="-17100"/>
                          <a:pt x="2599964" y="-23909"/>
                          <a:pt x="2808250" y="0"/>
                        </a:cubicBezTo>
                        <a:cubicBezTo>
                          <a:pt x="3016536" y="23909"/>
                          <a:pt x="3231661" y="27731"/>
                          <a:pt x="3563243" y="0"/>
                        </a:cubicBezTo>
                        <a:cubicBezTo>
                          <a:pt x="3894825" y="-27731"/>
                          <a:pt x="4098530" y="9147"/>
                          <a:pt x="4374161" y="0"/>
                        </a:cubicBezTo>
                        <a:cubicBezTo>
                          <a:pt x="4649792" y="-9147"/>
                          <a:pt x="5401256" y="-31963"/>
                          <a:pt x="5660445" y="0"/>
                        </a:cubicBezTo>
                        <a:cubicBezTo>
                          <a:pt x="5690906" y="-587"/>
                          <a:pt x="5719608" y="31105"/>
                          <a:pt x="5728350" y="67905"/>
                        </a:cubicBezTo>
                        <a:cubicBezTo>
                          <a:pt x="5733927" y="123914"/>
                          <a:pt x="5731936" y="208828"/>
                          <a:pt x="5728350" y="339516"/>
                        </a:cubicBezTo>
                        <a:cubicBezTo>
                          <a:pt x="5731502" y="380242"/>
                          <a:pt x="5697072" y="407776"/>
                          <a:pt x="5660445" y="407421"/>
                        </a:cubicBezTo>
                        <a:cubicBezTo>
                          <a:pt x="5339932" y="392210"/>
                          <a:pt x="5141911" y="396992"/>
                          <a:pt x="4905452" y="407421"/>
                        </a:cubicBezTo>
                        <a:cubicBezTo>
                          <a:pt x="4668993" y="417850"/>
                          <a:pt x="4521834" y="412009"/>
                          <a:pt x="4206385" y="407421"/>
                        </a:cubicBezTo>
                        <a:cubicBezTo>
                          <a:pt x="3890936" y="402833"/>
                          <a:pt x="3855686" y="411371"/>
                          <a:pt x="3675093" y="407421"/>
                        </a:cubicBezTo>
                        <a:cubicBezTo>
                          <a:pt x="3494500" y="403471"/>
                          <a:pt x="3040585" y="377297"/>
                          <a:pt x="2864175" y="407421"/>
                        </a:cubicBezTo>
                        <a:cubicBezTo>
                          <a:pt x="2687765" y="437545"/>
                          <a:pt x="2382123" y="394749"/>
                          <a:pt x="2165108" y="407421"/>
                        </a:cubicBezTo>
                        <a:cubicBezTo>
                          <a:pt x="1948093" y="420093"/>
                          <a:pt x="1657304" y="406764"/>
                          <a:pt x="1466040" y="407421"/>
                        </a:cubicBezTo>
                        <a:cubicBezTo>
                          <a:pt x="1274776" y="408078"/>
                          <a:pt x="458515" y="340311"/>
                          <a:pt x="67905" y="407421"/>
                        </a:cubicBezTo>
                        <a:cubicBezTo>
                          <a:pt x="34509" y="405202"/>
                          <a:pt x="2212" y="376291"/>
                          <a:pt x="0" y="339516"/>
                        </a:cubicBezTo>
                        <a:cubicBezTo>
                          <a:pt x="314" y="237191"/>
                          <a:pt x="362" y="172446"/>
                          <a:pt x="0" y="67905"/>
                        </a:cubicBezTo>
                        <a:close/>
                      </a:path>
                      <a:path w="5728350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243193" y="-21868"/>
                          <a:pt x="334195" y="-7630"/>
                          <a:pt x="599196" y="0"/>
                        </a:cubicBezTo>
                        <a:cubicBezTo>
                          <a:pt x="864197" y="7630"/>
                          <a:pt x="1030837" y="-13460"/>
                          <a:pt x="1410115" y="0"/>
                        </a:cubicBezTo>
                        <a:cubicBezTo>
                          <a:pt x="1789393" y="13460"/>
                          <a:pt x="1927578" y="10453"/>
                          <a:pt x="2109182" y="0"/>
                        </a:cubicBezTo>
                        <a:cubicBezTo>
                          <a:pt x="2290786" y="-10453"/>
                          <a:pt x="2533400" y="-22915"/>
                          <a:pt x="2752324" y="0"/>
                        </a:cubicBezTo>
                        <a:cubicBezTo>
                          <a:pt x="2971248" y="22915"/>
                          <a:pt x="3064133" y="6689"/>
                          <a:pt x="3283615" y="0"/>
                        </a:cubicBezTo>
                        <a:cubicBezTo>
                          <a:pt x="3503097" y="-6689"/>
                          <a:pt x="3827934" y="36908"/>
                          <a:pt x="4094534" y="0"/>
                        </a:cubicBezTo>
                        <a:cubicBezTo>
                          <a:pt x="4361134" y="-36908"/>
                          <a:pt x="4573746" y="21965"/>
                          <a:pt x="4905452" y="0"/>
                        </a:cubicBezTo>
                        <a:cubicBezTo>
                          <a:pt x="5237158" y="-21965"/>
                          <a:pt x="5419576" y="-9453"/>
                          <a:pt x="5660445" y="0"/>
                        </a:cubicBezTo>
                        <a:cubicBezTo>
                          <a:pt x="5701057" y="-7494"/>
                          <a:pt x="5724237" y="33060"/>
                          <a:pt x="5728350" y="67905"/>
                        </a:cubicBezTo>
                        <a:cubicBezTo>
                          <a:pt x="5715940" y="173944"/>
                          <a:pt x="5715697" y="270177"/>
                          <a:pt x="5728350" y="339516"/>
                        </a:cubicBezTo>
                        <a:cubicBezTo>
                          <a:pt x="5728344" y="378796"/>
                          <a:pt x="5705803" y="409173"/>
                          <a:pt x="5660445" y="407421"/>
                        </a:cubicBezTo>
                        <a:cubicBezTo>
                          <a:pt x="5427195" y="370195"/>
                          <a:pt x="5177755" y="375629"/>
                          <a:pt x="4905452" y="407421"/>
                        </a:cubicBezTo>
                        <a:cubicBezTo>
                          <a:pt x="4633149" y="439213"/>
                          <a:pt x="4438057" y="404709"/>
                          <a:pt x="4318235" y="407421"/>
                        </a:cubicBezTo>
                        <a:cubicBezTo>
                          <a:pt x="4198413" y="410133"/>
                          <a:pt x="3931455" y="439233"/>
                          <a:pt x="3563243" y="407421"/>
                        </a:cubicBezTo>
                        <a:cubicBezTo>
                          <a:pt x="3195031" y="375609"/>
                          <a:pt x="3225911" y="399695"/>
                          <a:pt x="3031951" y="407421"/>
                        </a:cubicBezTo>
                        <a:cubicBezTo>
                          <a:pt x="2837991" y="415147"/>
                          <a:pt x="2691704" y="396693"/>
                          <a:pt x="2500660" y="407421"/>
                        </a:cubicBezTo>
                        <a:cubicBezTo>
                          <a:pt x="2309616" y="418149"/>
                          <a:pt x="1915643" y="441886"/>
                          <a:pt x="1745667" y="407421"/>
                        </a:cubicBezTo>
                        <a:cubicBezTo>
                          <a:pt x="1575691" y="372956"/>
                          <a:pt x="1371490" y="399149"/>
                          <a:pt x="1214376" y="407421"/>
                        </a:cubicBezTo>
                        <a:cubicBezTo>
                          <a:pt x="1057262" y="415693"/>
                          <a:pt x="598308" y="389020"/>
                          <a:pt x="67905" y="407421"/>
                        </a:cubicBezTo>
                        <a:cubicBezTo>
                          <a:pt x="36852" y="402535"/>
                          <a:pt x="-7861" y="379419"/>
                          <a:pt x="0" y="339516"/>
                        </a:cubicBezTo>
                        <a:cubicBezTo>
                          <a:pt x="13266" y="224354"/>
                          <a:pt x="1633" y="147194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Univers Condensed Light"/>
              </a:rPr>
              <a:t>Loop through Tier3 intervals (VOT tier) to get  VOT duration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0076E8F-9AE6-345E-A7F2-6AD40DFC871D}"/>
              </a:ext>
            </a:extLst>
          </p:cNvPr>
          <p:cNvSpPr/>
          <p:nvPr/>
        </p:nvSpPr>
        <p:spPr>
          <a:xfrm>
            <a:off x="10559143" y="2107870"/>
            <a:ext cx="821376" cy="4176155"/>
          </a:xfrm>
          <a:prstGeom prst="rightBrace">
            <a:avLst/>
          </a:prstGeom>
          <a:ln>
            <a:solidFill>
              <a:srgbClr val="D492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C56932-3668-BD2C-50D4-716E65AF2A78}"/>
              </a:ext>
            </a:extLst>
          </p:cNvPr>
          <p:cNvSpPr/>
          <p:nvPr/>
        </p:nvSpPr>
        <p:spPr>
          <a:xfrm>
            <a:off x="11203508" y="3976735"/>
            <a:ext cx="829779" cy="407421"/>
          </a:xfrm>
          <a:prstGeom prst="roundRect">
            <a:avLst/>
          </a:prstGeom>
          <a:solidFill>
            <a:srgbClr val="FFC2F8">
              <a:alpha val="85000"/>
            </a:srgbClr>
          </a:solidFill>
          <a:ln>
            <a:solidFill>
              <a:srgbClr val="D492CC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29779"/>
                      <a:gd name="connsiteY0" fmla="*/ 67905 h 407421"/>
                      <a:gd name="connsiteX1" fmla="*/ 67905 w 829779"/>
                      <a:gd name="connsiteY1" fmla="*/ 0 h 407421"/>
                      <a:gd name="connsiteX2" fmla="*/ 761874 w 829779"/>
                      <a:gd name="connsiteY2" fmla="*/ 0 h 407421"/>
                      <a:gd name="connsiteX3" fmla="*/ 829779 w 829779"/>
                      <a:gd name="connsiteY3" fmla="*/ 67905 h 407421"/>
                      <a:gd name="connsiteX4" fmla="*/ 829779 w 829779"/>
                      <a:gd name="connsiteY4" fmla="*/ 339516 h 407421"/>
                      <a:gd name="connsiteX5" fmla="*/ 761874 w 829779"/>
                      <a:gd name="connsiteY5" fmla="*/ 407421 h 407421"/>
                      <a:gd name="connsiteX6" fmla="*/ 67905 w 829779"/>
                      <a:gd name="connsiteY6" fmla="*/ 407421 h 407421"/>
                      <a:gd name="connsiteX7" fmla="*/ 0 w 829779"/>
                      <a:gd name="connsiteY7" fmla="*/ 339516 h 407421"/>
                      <a:gd name="connsiteX8" fmla="*/ 0 w 829779"/>
                      <a:gd name="connsiteY8" fmla="*/ 67905 h 40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29779" h="407421" fill="none" extrusionOk="0">
                        <a:moveTo>
                          <a:pt x="0" y="67905"/>
                        </a:moveTo>
                        <a:cubicBezTo>
                          <a:pt x="7183" y="31245"/>
                          <a:pt x="32240" y="-687"/>
                          <a:pt x="67905" y="0"/>
                        </a:cubicBezTo>
                        <a:cubicBezTo>
                          <a:pt x="364092" y="-11550"/>
                          <a:pt x="469289" y="2630"/>
                          <a:pt x="761874" y="0"/>
                        </a:cubicBezTo>
                        <a:cubicBezTo>
                          <a:pt x="797612" y="-2749"/>
                          <a:pt x="831411" y="31137"/>
                          <a:pt x="829779" y="67905"/>
                        </a:cubicBezTo>
                        <a:cubicBezTo>
                          <a:pt x="831376" y="201616"/>
                          <a:pt x="839145" y="208255"/>
                          <a:pt x="829779" y="339516"/>
                        </a:cubicBezTo>
                        <a:cubicBezTo>
                          <a:pt x="829262" y="373636"/>
                          <a:pt x="799906" y="411159"/>
                          <a:pt x="761874" y="407421"/>
                        </a:cubicBezTo>
                        <a:cubicBezTo>
                          <a:pt x="608418" y="406195"/>
                          <a:pt x="270147" y="427279"/>
                          <a:pt x="67905" y="407421"/>
                        </a:cubicBezTo>
                        <a:cubicBezTo>
                          <a:pt x="36048" y="414652"/>
                          <a:pt x="1604" y="377297"/>
                          <a:pt x="0" y="339516"/>
                        </a:cubicBezTo>
                        <a:cubicBezTo>
                          <a:pt x="10041" y="261512"/>
                          <a:pt x="-4799" y="178794"/>
                          <a:pt x="0" y="67905"/>
                        </a:cubicBezTo>
                        <a:close/>
                      </a:path>
                      <a:path w="829779" h="407421" stroke="0" extrusionOk="0">
                        <a:moveTo>
                          <a:pt x="0" y="67905"/>
                        </a:moveTo>
                        <a:cubicBezTo>
                          <a:pt x="2066" y="24076"/>
                          <a:pt x="30590" y="1139"/>
                          <a:pt x="67905" y="0"/>
                        </a:cubicBezTo>
                        <a:cubicBezTo>
                          <a:pt x="289867" y="-31925"/>
                          <a:pt x="504977" y="-30675"/>
                          <a:pt x="761874" y="0"/>
                        </a:cubicBezTo>
                        <a:cubicBezTo>
                          <a:pt x="793240" y="6848"/>
                          <a:pt x="834775" y="37724"/>
                          <a:pt x="829779" y="67905"/>
                        </a:cubicBezTo>
                        <a:cubicBezTo>
                          <a:pt x="843314" y="148781"/>
                          <a:pt x="841692" y="277155"/>
                          <a:pt x="829779" y="339516"/>
                        </a:cubicBezTo>
                        <a:cubicBezTo>
                          <a:pt x="837009" y="382481"/>
                          <a:pt x="797019" y="408408"/>
                          <a:pt x="761874" y="407421"/>
                        </a:cubicBezTo>
                        <a:cubicBezTo>
                          <a:pt x="428149" y="413553"/>
                          <a:pt x="339992" y="381140"/>
                          <a:pt x="67905" y="407421"/>
                        </a:cubicBezTo>
                        <a:cubicBezTo>
                          <a:pt x="28125" y="411439"/>
                          <a:pt x="-1109" y="376672"/>
                          <a:pt x="0" y="339516"/>
                        </a:cubicBezTo>
                        <a:cubicBezTo>
                          <a:pt x="2588" y="274341"/>
                          <a:pt x="2275" y="166655"/>
                          <a:pt x="0" y="6790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Univers Condensed Light"/>
              </a:rPr>
              <a:t>BODY</a:t>
            </a:r>
            <a:endParaRPr lang="en-US" b="1" dirty="0">
              <a:solidFill>
                <a:schemeClr val="tx1"/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85297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Step4</a:t>
            </a:r>
            <a:r>
              <a:rPr lang="en-US" sz="4800" dirty="0">
                <a:latin typeface="Univers Condensed Light"/>
              </a:rPr>
              <a:t>: Write a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67193" y="1246910"/>
            <a:ext cx="5452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  <a:ea typeface="+mn-lt"/>
                <a:cs typeface="+mn-lt"/>
              </a:rPr>
              <a:t>Form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 in </a:t>
            </a:r>
            <a:r>
              <a:rPr lang="en-US" sz="2400" dirty="0" err="1">
                <a:latin typeface="Univers Condensed Light"/>
                <a:ea typeface="+mn-lt"/>
                <a:cs typeface="+mn-lt"/>
              </a:rPr>
              <a:t>Praat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 is something looks like this: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238990-6455-ABD8-F513-B5E67424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" y="1767686"/>
            <a:ext cx="4841173" cy="4708082"/>
          </a:xfrm>
          <a:prstGeom prst="rect">
            <a:avLst/>
          </a:prstGeom>
        </p:spPr>
      </p:pic>
      <p:pic>
        <p:nvPicPr>
          <p:cNvPr id="6" name="Picture 7" descr="Text, table&#10;&#10;Description automatically generated">
            <a:extLst>
              <a:ext uri="{FF2B5EF4-FFF2-40B4-BE49-F238E27FC236}">
                <a16:creationId xmlns:a16="http://schemas.microsoft.com/office/drawing/2014/main" id="{62213B78-AC5B-3EF7-8BC6-C737D3E78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38" y="1039207"/>
            <a:ext cx="6355277" cy="3552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7F4FB36-5D5C-D656-09F3-A094B0B8227E}"/>
              </a:ext>
            </a:extLst>
          </p:cNvPr>
          <p:cNvSpPr/>
          <p:nvPr/>
        </p:nvSpPr>
        <p:spPr>
          <a:xfrm rot="4320000">
            <a:off x="5315211" y="2458673"/>
            <a:ext cx="316675" cy="898894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DB42B-FA36-7941-66BC-7CE2F2C0BCFE}"/>
              </a:ext>
            </a:extLst>
          </p:cNvPr>
          <p:cNvSpPr txBox="1"/>
          <p:nvPr/>
        </p:nvSpPr>
        <p:spPr>
          <a:xfrm>
            <a:off x="5809011" y="4532416"/>
            <a:ext cx="64225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You get the form on the left from this kind of coding</a:t>
            </a:r>
          </a:p>
          <a:p>
            <a:endParaRPr lang="en-US" sz="2400" dirty="0">
              <a:latin typeface="Univers Condensed Light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Form is helpful to generalize the script's use, and manually change how you want code to behave without going back to the code.</a:t>
            </a:r>
          </a:p>
        </p:txBody>
      </p:sp>
    </p:spTree>
    <p:extLst>
      <p:ext uri="{BB962C8B-B14F-4D97-AF65-F5344CB8AC3E}">
        <p14:creationId xmlns:p14="http://schemas.microsoft.com/office/powerpoint/2010/main" val="12713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Step4</a:t>
            </a:r>
            <a:r>
              <a:rPr lang="en-US" sz="4800" dirty="0">
                <a:latin typeface="Univers Condensed Light"/>
              </a:rPr>
              <a:t>: Write a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2355272"/>
            <a:ext cx="117367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ea typeface="+mn-lt"/>
                <a:cs typeface="+mn-lt"/>
              </a:rPr>
              <a:t>form</a:t>
            </a:r>
            <a:r>
              <a:rPr lang="en-US" sz="3600" dirty="0">
                <a:ea typeface="+mn-lt"/>
                <a:cs typeface="+mn-lt"/>
              </a:rPr>
              <a:t>   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6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Title of this form</a:t>
            </a:r>
            <a:endParaRPr lang="en-US" sz="36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sentence</a:t>
            </a:r>
            <a:r>
              <a:rPr lang="en-US" sz="3600">
                <a:ea typeface="+mn-lt"/>
                <a:cs typeface="+mn-lt"/>
              </a:rPr>
              <a:t>   sound_object_name    VOT_EnglishSpanish</a:t>
            </a:r>
            <a:endParaRPr lang="en-US" sz="3600"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positive</a:t>
            </a:r>
            <a:r>
              <a:rPr lang="en-US" sz="3600">
                <a:ea typeface="+mn-lt"/>
                <a:cs typeface="+mn-lt"/>
              </a:rPr>
              <a:t>   target_intensity   70</a:t>
            </a:r>
            <a:endParaRPr lang="en-US" sz="3600"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</a:t>
            </a:r>
            <a:r>
              <a:rPr lang="en-US" sz="3600" b="1">
                <a:ea typeface="+mn-lt"/>
                <a:cs typeface="+mn-lt"/>
              </a:rPr>
              <a:t> comment</a:t>
            </a:r>
            <a:r>
              <a:rPr lang="en-US" sz="3600">
                <a:ea typeface="+mn-lt"/>
                <a:cs typeface="+mn-lt"/>
              </a:rPr>
              <a:t>   Where the sound should be saved?</a:t>
            </a: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text</a:t>
            </a:r>
            <a:r>
              <a:rPr lang="en-US" sz="3600">
                <a:ea typeface="+mn-lt"/>
                <a:cs typeface="+mn-lt"/>
              </a:rPr>
              <a:t>   folderDir   </a:t>
            </a:r>
            <a:r>
              <a:rPr lang="en-US" sz="36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Folder path to save your sounds</a:t>
            </a:r>
            <a:endParaRPr lang="en-US" sz="36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3600" dirty="0" err="1">
                <a:solidFill>
                  <a:schemeClr val="accent1"/>
                </a:solidFill>
                <a:ea typeface="+mn-lt"/>
                <a:cs typeface="+mn-lt"/>
              </a:rPr>
              <a:t>endform</a:t>
            </a:r>
            <a:endParaRPr lang="en-US" sz="3200" dirty="0" err="1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67193" y="1246910"/>
            <a:ext cx="5452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For our purpose, let's write this:</a:t>
            </a:r>
            <a:endParaRPr lang="en-US" sz="2400">
              <a:latin typeface="Univers Condensed Light"/>
              <a:ea typeface="+mn-lt"/>
              <a:cs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59A98-F975-D63E-9FC0-EEBDDAC36590}"/>
              </a:ext>
            </a:extLst>
          </p:cNvPr>
          <p:cNvSpPr/>
          <p:nvPr/>
        </p:nvSpPr>
        <p:spPr>
          <a:xfrm>
            <a:off x="6918496" y="1314682"/>
            <a:ext cx="5065312" cy="92202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065312"/>
                      <a:gd name="connsiteY0" fmla="*/ 153673 h 922020"/>
                      <a:gd name="connsiteX1" fmla="*/ 153673 w 5065312"/>
                      <a:gd name="connsiteY1" fmla="*/ 0 h 922020"/>
                      <a:gd name="connsiteX2" fmla="*/ 690643 w 5065312"/>
                      <a:gd name="connsiteY2" fmla="*/ 0 h 922020"/>
                      <a:gd name="connsiteX3" fmla="*/ 1465512 w 5065312"/>
                      <a:gd name="connsiteY3" fmla="*/ 0 h 922020"/>
                      <a:gd name="connsiteX4" fmla="*/ 2097642 w 5065312"/>
                      <a:gd name="connsiteY4" fmla="*/ 0 h 922020"/>
                      <a:gd name="connsiteX5" fmla="*/ 2872511 w 5065312"/>
                      <a:gd name="connsiteY5" fmla="*/ 0 h 922020"/>
                      <a:gd name="connsiteX6" fmla="*/ 3504640 w 5065312"/>
                      <a:gd name="connsiteY6" fmla="*/ 0 h 922020"/>
                      <a:gd name="connsiteX7" fmla="*/ 4041611 w 5065312"/>
                      <a:gd name="connsiteY7" fmla="*/ 0 h 922020"/>
                      <a:gd name="connsiteX8" fmla="*/ 4911639 w 5065312"/>
                      <a:gd name="connsiteY8" fmla="*/ 0 h 922020"/>
                      <a:gd name="connsiteX9" fmla="*/ 5065312 w 5065312"/>
                      <a:gd name="connsiteY9" fmla="*/ 153673 h 922020"/>
                      <a:gd name="connsiteX10" fmla="*/ 5065312 w 5065312"/>
                      <a:gd name="connsiteY10" fmla="*/ 768347 h 922020"/>
                      <a:gd name="connsiteX11" fmla="*/ 4911639 w 5065312"/>
                      <a:gd name="connsiteY11" fmla="*/ 922020 h 922020"/>
                      <a:gd name="connsiteX12" fmla="*/ 4279509 w 5065312"/>
                      <a:gd name="connsiteY12" fmla="*/ 922020 h 922020"/>
                      <a:gd name="connsiteX13" fmla="*/ 3599800 w 5065312"/>
                      <a:gd name="connsiteY13" fmla="*/ 922020 h 922020"/>
                      <a:gd name="connsiteX14" fmla="*/ 2872511 w 5065312"/>
                      <a:gd name="connsiteY14" fmla="*/ 922020 h 922020"/>
                      <a:gd name="connsiteX15" fmla="*/ 2192801 w 5065312"/>
                      <a:gd name="connsiteY15" fmla="*/ 922020 h 922020"/>
                      <a:gd name="connsiteX16" fmla="*/ 1655831 w 5065312"/>
                      <a:gd name="connsiteY16" fmla="*/ 922020 h 922020"/>
                      <a:gd name="connsiteX17" fmla="*/ 880962 w 5065312"/>
                      <a:gd name="connsiteY17" fmla="*/ 922020 h 922020"/>
                      <a:gd name="connsiteX18" fmla="*/ 153673 w 5065312"/>
                      <a:gd name="connsiteY18" fmla="*/ 922020 h 922020"/>
                      <a:gd name="connsiteX19" fmla="*/ 0 w 5065312"/>
                      <a:gd name="connsiteY19" fmla="*/ 768347 h 922020"/>
                      <a:gd name="connsiteX20" fmla="*/ 0 w 5065312"/>
                      <a:gd name="connsiteY20" fmla="*/ 153673 h 922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65312" h="922020" fill="none" extrusionOk="0">
                        <a:moveTo>
                          <a:pt x="0" y="153673"/>
                        </a:moveTo>
                        <a:cubicBezTo>
                          <a:pt x="14863" y="78494"/>
                          <a:pt x="75710" y="5716"/>
                          <a:pt x="153673" y="0"/>
                        </a:cubicBezTo>
                        <a:cubicBezTo>
                          <a:pt x="409511" y="-14579"/>
                          <a:pt x="483536" y="13151"/>
                          <a:pt x="690643" y="0"/>
                        </a:cubicBezTo>
                        <a:cubicBezTo>
                          <a:pt x="897750" y="-13151"/>
                          <a:pt x="1247572" y="32319"/>
                          <a:pt x="1465512" y="0"/>
                        </a:cubicBezTo>
                        <a:cubicBezTo>
                          <a:pt x="1683452" y="-32319"/>
                          <a:pt x="1795713" y="7893"/>
                          <a:pt x="2097642" y="0"/>
                        </a:cubicBezTo>
                        <a:cubicBezTo>
                          <a:pt x="2399571" y="-7893"/>
                          <a:pt x="2611624" y="-24046"/>
                          <a:pt x="2872511" y="0"/>
                        </a:cubicBezTo>
                        <a:cubicBezTo>
                          <a:pt x="3133398" y="24046"/>
                          <a:pt x="3219839" y="7980"/>
                          <a:pt x="3504640" y="0"/>
                        </a:cubicBezTo>
                        <a:cubicBezTo>
                          <a:pt x="3789441" y="-7980"/>
                          <a:pt x="3850343" y="-23756"/>
                          <a:pt x="4041611" y="0"/>
                        </a:cubicBezTo>
                        <a:cubicBezTo>
                          <a:pt x="4232879" y="23756"/>
                          <a:pt x="4522919" y="33107"/>
                          <a:pt x="4911639" y="0"/>
                        </a:cubicBezTo>
                        <a:cubicBezTo>
                          <a:pt x="5007079" y="6401"/>
                          <a:pt x="5067404" y="67038"/>
                          <a:pt x="5065312" y="153673"/>
                        </a:cubicBezTo>
                        <a:cubicBezTo>
                          <a:pt x="5087842" y="408973"/>
                          <a:pt x="5064609" y="517602"/>
                          <a:pt x="5065312" y="768347"/>
                        </a:cubicBezTo>
                        <a:cubicBezTo>
                          <a:pt x="5070187" y="850020"/>
                          <a:pt x="4999470" y="923690"/>
                          <a:pt x="4911639" y="922020"/>
                        </a:cubicBezTo>
                        <a:cubicBezTo>
                          <a:pt x="4612800" y="922517"/>
                          <a:pt x="4518559" y="940383"/>
                          <a:pt x="4279509" y="922020"/>
                        </a:cubicBezTo>
                        <a:cubicBezTo>
                          <a:pt x="4040459" y="903658"/>
                          <a:pt x="3778892" y="923755"/>
                          <a:pt x="3599800" y="922020"/>
                        </a:cubicBezTo>
                        <a:cubicBezTo>
                          <a:pt x="3420708" y="920285"/>
                          <a:pt x="3092865" y="898766"/>
                          <a:pt x="2872511" y="922020"/>
                        </a:cubicBezTo>
                        <a:cubicBezTo>
                          <a:pt x="2652157" y="945274"/>
                          <a:pt x="2527691" y="951981"/>
                          <a:pt x="2192801" y="922020"/>
                        </a:cubicBezTo>
                        <a:cubicBezTo>
                          <a:pt x="1857911" y="892060"/>
                          <a:pt x="1801574" y="939440"/>
                          <a:pt x="1655831" y="922020"/>
                        </a:cubicBezTo>
                        <a:cubicBezTo>
                          <a:pt x="1510088" y="904601"/>
                          <a:pt x="1047552" y="933297"/>
                          <a:pt x="880962" y="922020"/>
                        </a:cubicBezTo>
                        <a:cubicBezTo>
                          <a:pt x="714372" y="910743"/>
                          <a:pt x="351380" y="919568"/>
                          <a:pt x="153673" y="922020"/>
                        </a:cubicBezTo>
                        <a:cubicBezTo>
                          <a:pt x="73090" y="930531"/>
                          <a:pt x="7882" y="853112"/>
                          <a:pt x="0" y="768347"/>
                        </a:cubicBezTo>
                        <a:cubicBezTo>
                          <a:pt x="6345" y="532098"/>
                          <a:pt x="4032" y="418606"/>
                          <a:pt x="0" y="153673"/>
                        </a:cubicBezTo>
                        <a:close/>
                      </a:path>
                      <a:path w="5065312" h="922020" stroke="0" extrusionOk="0">
                        <a:moveTo>
                          <a:pt x="0" y="153673"/>
                        </a:moveTo>
                        <a:cubicBezTo>
                          <a:pt x="4231" y="55848"/>
                          <a:pt x="71747" y="17859"/>
                          <a:pt x="153673" y="0"/>
                        </a:cubicBezTo>
                        <a:cubicBezTo>
                          <a:pt x="310409" y="15922"/>
                          <a:pt x="516444" y="-23838"/>
                          <a:pt x="690643" y="0"/>
                        </a:cubicBezTo>
                        <a:cubicBezTo>
                          <a:pt x="864842" y="23838"/>
                          <a:pt x="1221161" y="27668"/>
                          <a:pt x="1465512" y="0"/>
                        </a:cubicBezTo>
                        <a:cubicBezTo>
                          <a:pt x="1709863" y="-27668"/>
                          <a:pt x="1985128" y="29228"/>
                          <a:pt x="2145222" y="0"/>
                        </a:cubicBezTo>
                        <a:cubicBezTo>
                          <a:pt x="2305316" y="-29228"/>
                          <a:pt x="2543483" y="4764"/>
                          <a:pt x="2777351" y="0"/>
                        </a:cubicBezTo>
                        <a:cubicBezTo>
                          <a:pt x="3011219" y="-4764"/>
                          <a:pt x="3115453" y="4466"/>
                          <a:pt x="3314322" y="0"/>
                        </a:cubicBezTo>
                        <a:cubicBezTo>
                          <a:pt x="3513191" y="-4466"/>
                          <a:pt x="3873197" y="24960"/>
                          <a:pt x="4089191" y="0"/>
                        </a:cubicBezTo>
                        <a:cubicBezTo>
                          <a:pt x="4305185" y="-24960"/>
                          <a:pt x="4605336" y="35144"/>
                          <a:pt x="4911639" y="0"/>
                        </a:cubicBezTo>
                        <a:cubicBezTo>
                          <a:pt x="4994769" y="3072"/>
                          <a:pt x="5046970" y="63066"/>
                          <a:pt x="5065312" y="153673"/>
                        </a:cubicBezTo>
                        <a:cubicBezTo>
                          <a:pt x="5084054" y="325644"/>
                          <a:pt x="5054479" y="605019"/>
                          <a:pt x="5065312" y="768347"/>
                        </a:cubicBezTo>
                        <a:cubicBezTo>
                          <a:pt x="5085098" y="855539"/>
                          <a:pt x="5009320" y="917230"/>
                          <a:pt x="4911639" y="922020"/>
                        </a:cubicBezTo>
                        <a:cubicBezTo>
                          <a:pt x="4731696" y="938863"/>
                          <a:pt x="4402045" y="930726"/>
                          <a:pt x="4231930" y="922020"/>
                        </a:cubicBezTo>
                        <a:cubicBezTo>
                          <a:pt x="4061815" y="913314"/>
                          <a:pt x="3754053" y="893923"/>
                          <a:pt x="3552220" y="922020"/>
                        </a:cubicBezTo>
                        <a:cubicBezTo>
                          <a:pt x="3350387" y="950118"/>
                          <a:pt x="3220610" y="925961"/>
                          <a:pt x="2967670" y="922020"/>
                        </a:cubicBezTo>
                        <a:cubicBezTo>
                          <a:pt x="2714730" y="918080"/>
                          <a:pt x="2591001" y="944750"/>
                          <a:pt x="2240381" y="922020"/>
                        </a:cubicBezTo>
                        <a:cubicBezTo>
                          <a:pt x="1889761" y="899290"/>
                          <a:pt x="1932325" y="944857"/>
                          <a:pt x="1703410" y="922020"/>
                        </a:cubicBezTo>
                        <a:cubicBezTo>
                          <a:pt x="1474495" y="899183"/>
                          <a:pt x="1313692" y="937932"/>
                          <a:pt x="1166440" y="922020"/>
                        </a:cubicBezTo>
                        <a:cubicBezTo>
                          <a:pt x="1019188" y="906109"/>
                          <a:pt x="413482" y="920085"/>
                          <a:pt x="153673" y="922020"/>
                        </a:cubicBezTo>
                        <a:cubicBezTo>
                          <a:pt x="77705" y="933421"/>
                          <a:pt x="2433" y="853640"/>
                          <a:pt x="0" y="768347"/>
                        </a:cubicBezTo>
                        <a:cubicBezTo>
                          <a:pt x="-21768" y="473220"/>
                          <a:pt x="-10306" y="369064"/>
                          <a:pt x="0" y="15367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Surrounding by "</a:t>
            </a:r>
            <a:r>
              <a:rPr lang="en-US" sz="2000" b="1" dirty="0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form</a:t>
            </a:r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-- "</a:t>
            </a:r>
            <a:r>
              <a:rPr lang="en-US" sz="2000" b="1" err="1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endform</a:t>
            </a:r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makes a form.</a:t>
            </a:r>
            <a:endParaRPr lang="en-US" sz="20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2000" b="1">
                <a:solidFill>
                  <a:schemeClr val="tx1"/>
                </a:solidFill>
                <a:latin typeface="Univers Condensed Light"/>
                <a:cs typeface="Calibri"/>
              </a:rPr>
              <a:t>Hit Run to see how this looks like!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DD640-DF33-450F-DFBD-B058FCC03A4E}"/>
              </a:ext>
            </a:extLst>
          </p:cNvPr>
          <p:cNvSpPr txBox="1"/>
          <p:nvPr/>
        </p:nvSpPr>
        <p:spPr>
          <a:xfrm>
            <a:off x="4387933" y="6337465"/>
            <a:ext cx="86709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 i="1">
                <a:solidFill>
                  <a:srgbClr val="7F7F7F"/>
                </a:solidFill>
                <a:ea typeface="ＭＳ Ｐゴシック"/>
              </a:rPr>
              <a:t>** Gray &amp; Italicized words...you decide what to type!</a:t>
            </a:r>
            <a:endParaRPr lang="ja-JP" altLang="en-US" sz="2800" i="1">
              <a:solidFill>
                <a:srgbClr val="7F7F7F"/>
              </a:solidFill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49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1. Intro:  p1/7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What is </a:t>
            </a:r>
            <a:r>
              <a:rPr lang="en-US" sz="4800" dirty="0" err="1">
                <a:latin typeface="Univers Condensed Light"/>
              </a:rPr>
              <a:t>Praat</a:t>
            </a:r>
            <a:r>
              <a:rPr lang="en-US" sz="4800" dirty="0">
                <a:latin typeface="Univers Condensed Light"/>
              </a:rPr>
              <a:t> Scripting?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85D91-0038-010C-02B4-ABFB95277DAF}"/>
              </a:ext>
            </a:extLst>
          </p:cNvPr>
          <p:cNvSpPr txBox="1"/>
          <p:nvPr/>
        </p:nvSpPr>
        <p:spPr>
          <a:xfrm>
            <a:off x="512398" y="1365661"/>
            <a:ext cx="1150916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Univers Condensed Light"/>
              </a:rPr>
              <a:t>- Allows you to </a:t>
            </a:r>
            <a:r>
              <a:rPr lang="en-US" sz="3600" b="1" dirty="0">
                <a:latin typeface="Univers Condensed Light"/>
              </a:rPr>
              <a:t>automate</a:t>
            </a:r>
            <a:r>
              <a:rPr lang="en-US" sz="3600" dirty="0">
                <a:latin typeface="Univers Condensed Light"/>
              </a:rPr>
              <a:t> any processing you can do with GUI</a:t>
            </a:r>
          </a:p>
          <a:p>
            <a:endParaRPr lang="en-US" sz="3600" dirty="0">
              <a:latin typeface="Univers Condensed Light"/>
            </a:endParaRPr>
          </a:p>
          <a:p>
            <a:r>
              <a:rPr lang="en-US" sz="3600" dirty="0">
                <a:latin typeface="Univers Condensed Light"/>
              </a:rPr>
              <a:t>- It is a </a:t>
            </a:r>
            <a:r>
              <a:rPr lang="en-US" sz="3600" b="1" dirty="0">
                <a:latin typeface="Univers Condensed Light"/>
              </a:rPr>
              <a:t>programming language</a:t>
            </a:r>
            <a:r>
              <a:rPr lang="en-US" sz="3600" dirty="0">
                <a:latin typeface="Univers Condensed Light"/>
              </a:rPr>
              <a:t> (a human-friendly one!) just for </a:t>
            </a:r>
            <a:r>
              <a:rPr lang="en-US" sz="3600" dirty="0" err="1">
                <a:latin typeface="Univers Condensed Light"/>
              </a:rPr>
              <a:t>Praat</a:t>
            </a:r>
            <a:endParaRPr lang="en-US" sz="3600" dirty="0">
              <a:latin typeface="Univers Condensed Light"/>
            </a:endParaRPr>
          </a:p>
          <a:p>
            <a:r>
              <a:rPr lang="en-US" sz="3600" dirty="0">
                <a:latin typeface="Univers Condensed Light"/>
              </a:rPr>
              <a:t>     </a:t>
            </a:r>
          </a:p>
          <a:p>
            <a:r>
              <a:rPr lang="en-US" sz="3600" dirty="0">
                <a:latin typeface="Univers Condensed Light"/>
              </a:rPr>
              <a:t>-  you could use others' script online...but learning how to script by yourself can really help you understand others' scripts, and apply others' scripts to your data</a:t>
            </a:r>
          </a:p>
        </p:txBody>
      </p:sp>
    </p:spTree>
    <p:extLst>
      <p:ext uri="{BB962C8B-B14F-4D97-AF65-F5344CB8AC3E}">
        <p14:creationId xmlns:p14="http://schemas.microsoft.com/office/powerpoint/2010/main" val="3088760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Step4</a:t>
            </a:r>
            <a:r>
              <a:rPr lang="en-US" sz="4800" dirty="0">
                <a:latin typeface="Univers Condensed Light"/>
              </a:rPr>
              <a:t>: Write a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2355272"/>
            <a:ext cx="117367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ea typeface="+mn-lt"/>
                <a:cs typeface="+mn-lt"/>
              </a:rPr>
              <a:t>form</a:t>
            </a:r>
            <a:r>
              <a:rPr lang="en-US" sz="3600" dirty="0">
                <a:ea typeface="+mn-lt"/>
                <a:cs typeface="+mn-lt"/>
              </a:rPr>
              <a:t>   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6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Title of this form</a:t>
            </a:r>
            <a:endParaRPr lang="en-US" sz="36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sentence</a:t>
            </a:r>
            <a:r>
              <a:rPr lang="en-US" sz="3600">
                <a:ea typeface="+mn-lt"/>
                <a:cs typeface="+mn-lt"/>
              </a:rPr>
              <a:t>   sound_object_name    VOT_EnglishSpanish</a:t>
            </a:r>
            <a:endParaRPr lang="en-US" sz="3600"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positive</a:t>
            </a:r>
            <a:r>
              <a:rPr lang="en-US" sz="3600">
                <a:ea typeface="+mn-lt"/>
                <a:cs typeface="+mn-lt"/>
              </a:rPr>
              <a:t>   target_intensity   70</a:t>
            </a:r>
            <a:endParaRPr lang="en-US" sz="3600"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         </a:t>
            </a:r>
            <a:r>
              <a:rPr lang="en-US" sz="3600" b="1">
                <a:ea typeface="+mn-lt"/>
                <a:cs typeface="+mn-lt"/>
              </a:rPr>
              <a:t> comment</a:t>
            </a:r>
            <a:r>
              <a:rPr lang="en-US" sz="3600">
                <a:ea typeface="+mn-lt"/>
                <a:cs typeface="+mn-lt"/>
              </a:rPr>
              <a:t>   Where the sound should be saved?</a:t>
            </a:r>
          </a:p>
          <a:p>
            <a:r>
              <a:rPr lang="en-US" sz="3600" dirty="0">
                <a:ea typeface="+mn-lt"/>
                <a:cs typeface="+mn-lt"/>
              </a:rPr>
              <a:t>          </a:t>
            </a:r>
            <a:r>
              <a:rPr lang="en-US" sz="3600" b="1">
                <a:ea typeface="+mn-lt"/>
                <a:cs typeface="+mn-lt"/>
              </a:rPr>
              <a:t>text</a:t>
            </a:r>
            <a:r>
              <a:rPr lang="en-US" sz="3600">
                <a:ea typeface="+mn-lt"/>
                <a:cs typeface="+mn-lt"/>
              </a:rPr>
              <a:t>   folderDir   </a:t>
            </a:r>
            <a:r>
              <a:rPr lang="en-US" sz="36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Folder path to save your sounds</a:t>
            </a:r>
            <a:endParaRPr lang="en-US" sz="36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3600">
                <a:solidFill>
                  <a:schemeClr val="accent1"/>
                </a:solidFill>
                <a:ea typeface="+mn-lt"/>
                <a:cs typeface="+mn-lt"/>
              </a:rPr>
              <a:t>endform</a:t>
            </a:r>
            <a:endParaRPr lang="en-US" sz="3200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67193" y="1246910"/>
            <a:ext cx="5452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For our purpose, let's write this:</a:t>
            </a:r>
            <a:endParaRPr lang="en-US" sz="2400">
              <a:latin typeface="Univers Condensed Light"/>
              <a:ea typeface="+mn-lt"/>
              <a:cs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59A98-F975-D63E-9FC0-EEBDDAC36590}"/>
              </a:ext>
            </a:extLst>
          </p:cNvPr>
          <p:cNvSpPr/>
          <p:nvPr/>
        </p:nvSpPr>
        <p:spPr>
          <a:xfrm>
            <a:off x="6918496" y="1314682"/>
            <a:ext cx="5065312" cy="92202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065312"/>
                      <a:gd name="connsiteY0" fmla="*/ 153673 h 922020"/>
                      <a:gd name="connsiteX1" fmla="*/ 153673 w 5065312"/>
                      <a:gd name="connsiteY1" fmla="*/ 0 h 922020"/>
                      <a:gd name="connsiteX2" fmla="*/ 690643 w 5065312"/>
                      <a:gd name="connsiteY2" fmla="*/ 0 h 922020"/>
                      <a:gd name="connsiteX3" fmla="*/ 1465512 w 5065312"/>
                      <a:gd name="connsiteY3" fmla="*/ 0 h 922020"/>
                      <a:gd name="connsiteX4" fmla="*/ 2097642 w 5065312"/>
                      <a:gd name="connsiteY4" fmla="*/ 0 h 922020"/>
                      <a:gd name="connsiteX5" fmla="*/ 2872511 w 5065312"/>
                      <a:gd name="connsiteY5" fmla="*/ 0 h 922020"/>
                      <a:gd name="connsiteX6" fmla="*/ 3504640 w 5065312"/>
                      <a:gd name="connsiteY6" fmla="*/ 0 h 922020"/>
                      <a:gd name="connsiteX7" fmla="*/ 4041611 w 5065312"/>
                      <a:gd name="connsiteY7" fmla="*/ 0 h 922020"/>
                      <a:gd name="connsiteX8" fmla="*/ 4911639 w 5065312"/>
                      <a:gd name="connsiteY8" fmla="*/ 0 h 922020"/>
                      <a:gd name="connsiteX9" fmla="*/ 5065312 w 5065312"/>
                      <a:gd name="connsiteY9" fmla="*/ 153673 h 922020"/>
                      <a:gd name="connsiteX10" fmla="*/ 5065312 w 5065312"/>
                      <a:gd name="connsiteY10" fmla="*/ 768347 h 922020"/>
                      <a:gd name="connsiteX11" fmla="*/ 4911639 w 5065312"/>
                      <a:gd name="connsiteY11" fmla="*/ 922020 h 922020"/>
                      <a:gd name="connsiteX12" fmla="*/ 4279509 w 5065312"/>
                      <a:gd name="connsiteY12" fmla="*/ 922020 h 922020"/>
                      <a:gd name="connsiteX13" fmla="*/ 3599800 w 5065312"/>
                      <a:gd name="connsiteY13" fmla="*/ 922020 h 922020"/>
                      <a:gd name="connsiteX14" fmla="*/ 2872511 w 5065312"/>
                      <a:gd name="connsiteY14" fmla="*/ 922020 h 922020"/>
                      <a:gd name="connsiteX15" fmla="*/ 2192801 w 5065312"/>
                      <a:gd name="connsiteY15" fmla="*/ 922020 h 922020"/>
                      <a:gd name="connsiteX16" fmla="*/ 1655831 w 5065312"/>
                      <a:gd name="connsiteY16" fmla="*/ 922020 h 922020"/>
                      <a:gd name="connsiteX17" fmla="*/ 880962 w 5065312"/>
                      <a:gd name="connsiteY17" fmla="*/ 922020 h 922020"/>
                      <a:gd name="connsiteX18" fmla="*/ 153673 w 5065312"/>
                      <a:gd name="connsiteY18" fmla="*/ 922020 h 922020"/>
                      <a:gd name="connsiteX19" fmla="*/ 0 w 5065312"/>
                      <a:gd name="connsiteY19" fmla="*/ 768347 h 922020"/>
                      <a:gd name="connsiteX20" fmla="*/ 0 w 5065312"/>
                      <a:gd name="connsiteY20" fmla="*/ 153673 h 922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65312" h="922020" fill="none" extrusionOk="0">
                        <a:moveTo>
                          <a:pt x="0" y="153673"/>
                        </a:moveTo>
                        <a:cubicBezTo>
                          <a:pt x="14863" y="78494"/>
                          <a:pt x="75710" y="5716"/>
                          <a:pt x="153673" y="0"/>
                        </a:cubicBezTo>
                        <a:cubicBezTo>
                          <a:pt x="409511" y="-14579"/>
                          <a:pt x="483536" y="13151"/>
                          <a:pt x="690643" y="0"/>
                        </a:cubicBezTo>
                        <a:cubicBezTo>
                          <a:pt x="897750" y="-13151"/>
                          <a:pt x="1247572" y="32319"/>
                          <a:pt x="1465512" y="0"/>
                        </a:cubicBezTo>
                        <a:cubicBezTo>
                          <a:pt x="1683452" y="-32319"/>
                          <a:pt x="1795713" y="7893"/>
                          <a:pt x="2097642" y="0"/>
                        </a:cubicBezTo>
                        <a:cubicBezTo>
                          <a:pt x="2399571" y="-7893"/>
                          <a:pt x="2611624" y="-24046"/>
                          <a:pt x="2872511" y="0"/>
                        </a:cubicBezTo>
                        <a:cubicBezTo>
                          <a:pt x="3133398" y="24046"/>
                          <a:pt x="3219839" y="7980"/>
                          <a:pt x="3504640" y="0"/>
                        </a:cubicBezTo>
                        <a:cubicBezTo>
                          <a:pt x="3789441" y="-7980"/>
                          <a:pt x="3850343" y="-23756"/>
                          <a:pt x="4041611" y="0"/>
                        </a:cubicBezTo>
                        <a:cubicBezTo>
                          <a:pt x="4232879" y="23756"/>
                          <a:pt x="4522919" y="33107"/>
                          <a:pt x="4911639" y="0"/>
                        </a:cubicBezTo>
                        <a:cubicBezTo>
                          <a:pt x="5007079" y="6401"/>
                          <a:pt x="5067404" y="67038"/>
                          <a:pt x="5065312" y="153673"/>
                        </a:cubicBezTo>
                        <a:cubicBezTo>
                          <a:pt x="5087842" y="408973"/>
                          <a:pt x="5064609" y="517602"/>
                          <a:pt x="5065312" y="768347"/>
                        </a:cubicBezTo>
                        <a:cubicBezTo>
                          <a:pt x="5070187" y="850020"/>
                          <a:pt x="4999470" y="923690"/>
                          <a:pt x="4911639" y="922020"/>
                        </a:cubicBezTo>
                        <a:cubicBezTo>
                          <a:pt x="4612800" y="922517"/>
                          <a:pt x="4518559" y="940383"/>
                          <a:pt x="4279509" y="922020"/>
                        </a:cubicBezTo>
                        <a:cubicBezTo>
                          <a:pt x="4040459" y="903658"/>
                          <a:pt x="3778892" y="923755"/>
                          <a:pt x="3599800" y="922020"/>
                        </a:cubicBezTo>
                        <a:cubicBezTo>
                          <a:pt x="3420708" y="920285"/>
                          <a:pt x="3092865" y="898766"/>
                          <a:pt x="2872511" y="922020"/>
                        </a:cubicBezTo>
                        <a:cubicBezTo>
                          <a:pt x="2652157" y="945274"/>
                          <a:pt x="2527691" y="951981"/>
                          <a:pt x="2192801" y="922020"/>
                        </a:cubicBezTo>
                        <a:cubicBezTo>
                          <a:pt x="1857911" y="892060"/>
                          <a:pt x="1801574" y="939440"/>
                          <a:pt x="1655831" y="922020"/>
                        </a:cubicBezTo>
                        <a:cubicBezTo>
                          <a:pt x="1510088" y="904601"/>
                          <a:pt x="1047552" y="933297"/>
                          <a:pt x="880962" y="922020"/>
                        </a:cubicBezTo>
                        <a:cubicBezTo>
                          <a:pt x="714372" y="910743"/>
                          <a:pt x="351380" y="919568"/>
                          <a:pt x="153673" y="922020"/>
                        </a:cubicBezTo>
                        <a:cubicBezTo>
                          <a:pt x="73090" y="930531"/>
                          <a:pt x="7882" y="853112"/>
                          <a:pt x="0" y="768347"/>
                        </a:cubicBezTo>
                        <a:cubicBezTo>
                          <a:pt x="6345" y="532098"/>
                          <a:pt x="4032" y="418606"/>
                          <a:pt x="0" y="153673"/>
                        </a:cubicBezTo>
                        <a:close/>
                      </a:path>
                      <a:path w="5065312" h="922020" stroke="0" extrusionOk="0">
                        <a:moveTo>
                          <a:pt x="0" y="153673"/>
                        </a:moveTo>
                        <a:cubicBezTo>
                          <a:pt x="4231" y="55848"/>
                          <a:pt x="71747" y="17859"/>
                          <a:pt x="153673" y="0"/>
                        </a:cubicBezTo>
                        <a:cubicBezTo>
                          <a:pt x="310409" y="15922"/>
                          <a:pt x="516444" y="-23838"/>
                          <a:pt x="690643" y="0"/>
                        </a:cubicBezTo>
                        <a:cubicBezTo>
                          <a:pt x="864842" y="23838"/>
                          <a:pt x="1221161" y="27668"/>
                          <a:pt x="1465512" y="0"/>
                        </a:cubicBezTo>
                        <a:cubicBezTo>
                          <a:pt x="1709863" y="-27668"/>
                          <a:pt x="1985128" y="29228"/>
                          <a:pt x="2145222" y="0"/>
                        </a:cubicBezTo>
                        <a:cubicBezTo>
                          <a:pt x="2305316" y="-29228"/>
                          <a:pt x="2543483" y="4764"/>
                          <a:pt x="2777351" y="0"/>
                        </a:cubicBezTo>
                        <a:cubicBezTo>
                          <a:pt x="3011219" y="-4764"/>
                          <a:pt x="3115453" y="4466"/>
                          <a:pt x="3314322" y="0"/>
                        </a:cubicBezTo>
                        <a:cubicBezTo>
                          <a:pt x="3513191" y="-4466"/>
                          <a:pt x="3873197" y="24960"/>
                          <a:pt x="4089191" y="0"/>
                        </a:cubicBezTo>
                        <a:cubicBezTo>
                          <a:pt x="4305185" y="-24960"/>
                          <a:pt x="4605336" y="35144"/>
                          <a:pt x="4911639" y="0"/>
                        </a:cubicBezTo>
                        <a:cubicBezTo>
                          <a:pt x="4994769" y="3072"/>
                          <a:pt x="5046970" y="63066"/>
                          <a:pt x="5065312" y="153673"/>
                        </a:cubicBezTo>
                        <a:cubicBezTo>
                          <a:pt x="5084054" y="325644"/>
                          <a:pt x="5054479" y="605019"/>
                          <a:pt x="5065312" y="768347"/>
                        </a:cubicBezTo>
                        <a:cubicBezTo>
                          <a:pt x="5085098" y="855539"/>
                          <a:pt x="5009320" y="917230"/>
                          <a:pt x="4911639" y="922020"/>
                        </a:cubicBezTo>
                        <a:cubicBezTo>
                          <a:pt x="4731696" y="938863"/>
                          <a:pt x="4402045" y="930726"/>
                          <a:pt x="4231930" y="922020"/>
                        </a:cubicBezTo>
                        <a:cubicBezTo>
                          <a:pt x="4061815" y="913314"/>
                          <a:pt x="3754053" y="893923"/>
                          <a:pt x="3552220" y="922020"/>
                        </a:cubicBezTo>
                        <a:cubicBezTo>
                          <a:pt x="3350387" y="950118"/>
                          <a:pt x="3220610" y="925961"/>
                          <a:pt x="2967670" y="922020"/>
                        </a:cubicBezTo>
                        <a:cubicBezTo>
                          <a:pt x="2714730" y="918080"/>
                          <a:pt x="2591001" y="944750"/>
                          <a:pt x="2240381" y="922020"/>
                        </a:cubicBezTo>
                        <a:cubicBezTo>
                          <a:pt x="1889761" y="899290"/>
                          <a:pt x="1932325" y="944857"/>
                          <a:pt x="1703410" y="922020"/>
                        </a:cubicBezTo>
                        <a:cubicBezTo>
                          <a:pt x="1474495" y="899183"/>
                          <a:pt x="1313692" y="937932"/>
                          <a:pt x="1166440" y="922020"/>
                        </a:cubicBezTo>
                        <a:cubicBezTo>
                          <a:pt x="1019188" y="906109"/>
                          <a:pt x="413482" y="920085"/>
                          <a:pt x="153673" y="922020"/>
                        </a:cubicBezTo>
                        <a:cubicBezTo>
                          <a:pt x="77705" y="933421"/>
                          <a:pt x="2433" y="853640"/>
                          <a:pt x="0" y="768347"/>
                        </a:cubicBezTo>
                        <a:cubicBezTo>
                          <a:pt x="-21768" y="473220"/>
                          <a:pt x="-10306" y="369064"/>
                          <a:pt x="0" y="15367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Surrounding by "</a:t>
            </a:r>
            <a:r>
              <a:rPr lang="en-US" sz="2000" b="1" dirty="0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form</a:t>
            </a:r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-- "</a:t>
            </a:r>
            <a:r>
              <a:rPr lang="en-US" sz="2000" b="1" err="1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endform</a:t>
            </a:r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makes a form.</a:t>
            </a:r>
            <a:endParaRPr lang="en-US" sz="20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2000" b="1">
                <a:solidFill>
                  <a:schemeClr val="tx1"/>
                </a:solidFill>
                <a:latin typeface="Univers Condensed Light"/>
                <a:cs typeface="Calibri"/>
              </a:rPr>
              <a:t>Hit Run to see how this looks like!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DD640-DF33-450F-DFBD-B058FCC03A4E}"/>
              </a:ext>
            </a:extLst>
          </p:cNvPr>
          <p:cNvSpPr txBox="1"/>
          <p:nvPr/>
        </p:nvSpPr>
        <p:spPr>
          <a:xfrm>
            <a:off x="4387933" y="6337465"/>
            <a:ext cx="86709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 i="1">
                <a:solidFill>
                  <a:srgbClr val="7F7F7F"/>
                </a:solidFill>
                <a:ea typeface="ＭＳ Ｐゴシック"/>
              </a:rPr>
              <a:t>** Gray &amp; Italicized words...you decide what to type!</a:t>
            </a:r>
            <a:endParaRPr lang="ja-JP" altLang="en-US" sz="2800" i="1">
              <a:solidFill>
                <a:srgbClr val="7F7F7F"/>
              </a:solidFill>
              <a:ea typeface="ＭＳ Ｐゴシック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34A59-21B1-4BA5-03DC-F3808B8898AD}"/>
              </a:ext>
            </a:extLst>
          </p:cNvPr>
          <p:cNvSpPr txBox="1"/>
          <p:nvPr/>
        </p:nvSpPr>
        <p:spPr>
          <a:xfrm>
            <a:off x="4918362" y="2790697"/>
            <a:ext cx="801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variable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0B0E2-1429-8FD8-2C06-4EF5DD8BCE3A}"/>
              </a:ext>
            </a:extLst>
          </p:cNvPr>
          <p:cNvSpPr txBox="1"/>
          <p:nvPr/>
        </p:nvSpPr>
        <p:spPr>
          <a:xfrm>
            <a:off x="4156362" y="3384464"/>
            <a:ext cx="8510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variable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6C942A-2FA5-6353-F2FC-564CB69699D7}"/>
              </a:ext>
            </a:extLst>
          </p:cNvPr>
          <p:cNvSpPr txBox="1"/>
          <p:nvPr/>
        </p:nvSpPr>
        <p:spPr>
          <a:xfrm>
            <a:off x="2998517" y="4463139"/>
            <a:ext cx="8510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variable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72C90-A04F-BA13-09BF-B3A2C95EDBE7}"/>
              </a:ext>
            </a:extLst>
          </p:cNvPr>
          <p:cNvSpPr txBox="1"/>
          <p:nvPr/>
        </p:nvSpPr>
        <p:spPr>
          <a:xfrm>
            <a:off x="8876804" y="2741216"/>
            <a:ext cx="19891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Default in textbox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1F6F13-C3AA-78DC-2899-CAA47F3A1E59}"/>
              </a:ext>
            </a:extLst>
          </p:cNvPr>
          <p:cNvSpPr txBox="1"/>
          <p:nvPr/>
        </p:nvSpPr>
        <p:spPr>
          <a:xfrm>
            <a:off x="6481946" y="4502722"/>
            <a:ext cx="19891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Default in textbox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5624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3E5A8AC-B956-F7A2-9F50-BA0D32823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" t="20898" r="3117" b="1900"/>
          <a:stretch/>
        </p:blipFill>
        <p:spPr>
          <a:xfrm>
            <a:off x="330530" y="1168365"/>
            <a:ext cx="8552126" cy="5271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F2040-97C3-C128-AE2E-5E103B285379}"/>
              </a:ext>
            </a:extLst>
          </p:cNvPr>
          <p:cNvSpPr txBox="1"/>
          <p:nvPr/>
        </p:nvSpPr>
        <p:spPr>
          <a:xfrm>
            <a:off x="9306296" y="6010893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https://www.linguisticsociety.org/sites/default/files/e-learning/Day7.pdf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423FA-A387-9D52-64E0-1581CF30E5F8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FYI: field types for the form</a:t>
            </a:r>
          </a:p>
        </p:txBody>
      </p:sp>
    </p:spTree>
    <p:extLst>
      <p:ext uri="{BB962C8B-B14F-4D97-AF65-F5344CB8AC3E}">
        <p14:creationId xmlns:p14="http://schemas.microsoft.com/office/powerpoint/2010/main" val="75313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Step5</a:t>
            </a:r>
            <a:r>
              <a:rPr lang="en-US" sz="4800" dirty="0">
                <a:latin typeface="Univers Condensed Light"/>
              </a:rPr>
              <a:t>: Write a code to extract each sound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366154" y="1225446"/>
            <a:ext cx="68942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If it's GUI, you would:</a:t>
            </a: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1) select sound object and the </a:t>
            </a:r>
            <a:r>
              <a:rPr lang="en-US" sz="2400" dirty="0" err="1">
                <a:latin typeface="Univers Condensed Light"/>
                <a:ea typeface="+mn-lt"/>
                <a:cs typeface="+mn-lt"/>
              </a:rPr>
              <a:t>TextGrid</a:t>
            </a:r>
            <a:endParaRPr lang="en-US" sz="2400" dirty="0">
              <a:latin typeface="Univers Condensed Light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2) click on "Extract" &gt; "Extract the non-empty intervals"</a:t>
            </a:r>
          </a:p>
          <a:p>
            <a:r>
              <a:rPr lang="en-US" sz="2400">
                <a:latin typeface="Univers Condensed Light"/>
                <a:ea typeface="+mn-lt"/>
                <a:cs typeface="+mn-lt"/>
              </a:rPr>
              <a:t>3) choose the tier you want to refer to.</a:t>
            </a:r>
          </a:p>
          <a:p>
            <a:r>
              <a:rPr lang="en-US" sz="2400">
                <a:latin typeface="Univers Condensed Light"/>
                <a:ea typeface="+mn-lt"/>
                <a:cs typeface="+mn-lt"/>
              </a:rPr>
              <a:t>4) all sounds listed as Sound objects in the object 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window.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0DE538-293E-9294-034F-5702E46FAE7B}"/>
              </a:ext>
            </a:extLst>
          </p:cNvPr>
          <p:cNvSpPr/>
          <p:nvPr/>
        </p:nvSpPr>
        <p:spPr>
          <a:xfrm>
            <a:off x="2920353" y="3379011"/>
            <a:ext cx="316675" cy="898894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15E50FA2-F78F-6354-005F-0B5C8C237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2" b="19758"/>
          <a:stretch/>
        </p:blipFill>
        <p:spPr>
          <a:xfrm>
            <a:off x="558140" y="4438555"/>
            <a:ext cx="11422091" cy="2087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4F5F7-EB19-BB88-096C-F4F197A55EFD}"/>
              </a:ext>
            </a:extLst>
          </p:cNvPr>
          <p:cNvSpPr txBox="1"/>
          <p:nvPr/>
        </p:nvSpPr>
        <p:spPr>
          <a:xfrm>
            <a:off x="7441869" y="6313710"/>
            <a:ext cx="14349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nivers Condensed Light"/>
              </a:rPr>
              <a:t>Tier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1149C-B445-D26E-BAE3-C792F72861F9}"/>
              </a:ext>
            </a:extLst>
          </p:cNvPr>
          <p:cNvSpPr txBox="1"/>
          <p:nvPr/>
        </p:nvSpPr>
        <p:spPr>
          <a:xfrm>
            <a:off x="8718466" y="6313710"/>
            <a:ext cx="13359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4"/>
                </a:solidFill>
                <a:latin typeface="Univers Condensed Light"/>
              </a:rPr>
              <a:t>variable</a:t>
            </a:r>
            <a:endParaRPr lang="en-US" sz="1600" dirty="0">
              <a:solidFill>
                <a:schemeClr val="accent4"/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155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4E8AB-8004-C5C1-D1D6-BE5B7664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60" y="4279834"/>
            <a:ext cx="6503719" cy="1841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Step5</a:t>
            </a:r>
            <a:r>
              <a:rPr lang="en-US" sz="4800" dirty="0">
                <a:latin typeface="Univers Condensed Light"/>
              </a:rPr>
              <a:t>: Write a code to extract each sound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0DE538-293E-9294-034F-5702E46FAE7B}"/>
              </a:ext>
            </a:extLst>
          </p:cNvPr>
          <p:cNvSpPr/>
          <p:nvPr/>
        </p:nvSpPr>
        <p:spPr>
          <a:xfrm rot="2520000">
            <a:off x="6761692" y="2887241"/>
            <a:ext cx="296884" cy="2224970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15E50FA2-F78F-6354-005F-0B5C8C23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2" b="19758"/>
          <a:stretch/>
        </p:blipFill>
        <p:spPr>
          <a:xfrm>
            <a:off x="439387" y="1093672"/>
            <a:ext cx="11422091" cy="208783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6760ECB-EC8D-BC1F-464D-561C03905BC9}"/>
              </a:ext>
            </a:extLst>
          </p:cNvPr>
          <p:cNvSpPr/>
          <p:nvPr/>
        </p:nvSpPr>
        <p:spPr>
          <a:xfrm rot="2100000">
            <a:off x="7732700" y="2746281"/>
            <a:ext cx="227611" cy="2789049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405D2-D098-6940-D130-CDC6299FE45B}"/>
              </a:ext>
            </a:extLst>
          </p:cNvPr>
          <p:cNvSpPr txBox="1"/>
          <p:nvPr/>
        </p:nvSpPr>
        <p:spPr>
          <a:xfrm>
            <a:off x="959920" y="3671455"/>
            <a:ext cx="54527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Corresponding with what you will see in GUI!</a:t>
            </a:r>
          </a:p>
        </p:txBody>
      </p:sp>
    </p:spTree>
    <p:extLst>
      <p:ext uri="{BB962C8B-B14F-4D97-AF65-F5344CB8AC3E}">
        <p14:creationId xmlns:p14="http://schemas.microsoft.com/office/powerpoint/2010/main" val="2504794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EF108A4-A278-4924-8320-B53DC7A1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0" y="4591137"/>
            <a:ext cx="9927770" cy="20399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366154" y="1225446"/>
            <a:ext cx="745831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If you run the 3 lines, you will get extracted sounds as Sound object, all selected.</a:t>
            </a:r>
          </a:p>
          <a:p>
            <a:endParaRPr lang="en-US" sz="2400" dirty="0">
              <a:latin typeface="Univers Condensed Light"/>
              <a:cs typeface="Calibri"/>
            </a:endParaRPr>
          </a:p>
          <a:p>
            <a:r>
              <a:rPr lang="en-US" sz="2400" dirty="0">
                <a:latin typeface="Univers Condensed Light"/>
                <a:cs typeface="Calibri"/>
              </a:rPr>
              <a:t>When you loop through these sounds, you want to know the ID of these sounds. But that depends on how many objects you have already made. So, let's write a script to get the ID of these.</a:t>
            </a:r>
          </a:p>
          <a:p>
            <a:endParaRPr lang="en-US" sz="2400" dirty="0">
              <a:latin typeface="Univers Condensed Light"/>
              <a:cs typeface="Calibri"/>
            </a:endParaRPr>
          </a:p>
          <a:p>
            <a:endParaRPr lang="en-US" sz="2400" dirty="0">
              <a:latin typeface="Univers Condensed Light"/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0DE538-293E-9294-034F-5702E46FAE7B}"/>
              </a:ext>
            </a:extLst>
          </p:cNvPr>
          <p:cNvSpPr/>
          <p:nvPr/>
        </p:nvSpPr>
        <p:spPr>
          <a:xfrm>
            <a:off x="4355288" y="3428491"/>
            <a:ext cx="425532" cy="1650997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0C68B92-67B2-A7F2-8BF5-A87FB84E0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5" r="-355" b="49509"/>
          <a:stretch/>
        </p:blipFill>
        <p:spPr>
          <a:xfrm>
            <a:off x="7885289" y="985653"/>
            <a:ext cx="3247156" cy="29517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0F7E185-1E19-8912-D104-D9F64719D376}"/>
              </a:ext>
            </a:extLst>
          </p:cNvPr>
          <p:cNvSpPr/>
          <p:nvPr/>
        </p:nvSpPr>
        <p:spPr>
          <a:xfrm rot="5400000">
            <a:off x="4309752" y="885702"/>
            <a:ext cx="514597" cy="86195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40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57297" y="1017627"/>
            <a:ext cx="10971429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for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</a:t>
            </a:r>
            <a:r>
              <a:rPr lang="en-US" sz="3200" dirty="0">
                <a:ea typeface="+mn-lt"/>
                <a:cs typeface="+mn-lt"/>
              </a:rPr>
              <a:t> from </a:t>
            </a:r>
            <a:r>
              <a:rPr lang="en-US" sz="3200" dirty="0" err="1">
                <a:ea typeface="+mn-lt"/>
                <a:cs typeface="+mn-lt"/>
              </a:rPr>
              <a:t>firstSdID</a:t>
            </a:r>
            <a:r>
              <a:rPr lang="en-US" sz="3200" dirty="0">
                <a:ea typeface="+mn-lt"/>
                <a:cs typeface="+mn-lt"/>
              </a:rPr>
              <a:t> to </a:t>
            </a:r>
            <a:r>
              <a:rPr lang="en-US" sz="3200" dirty="0" err="1">
                <a:ea typeface="+mn-lt"/>
                <a:cs typeface="+mn-lt"/>
              </a:rPr>
              <a:t>lastSdID</a:t>
            </a:r>
            <a:endParaRPr lang="en-US" sz="2400" dirty="0">
              <a:latin typeface="Univers Condensed Light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   </a:t>
            </a:r>
            <a:r>
              <a:rPr lang="en-US" sz="3200" b="1" i="1" dirty="0">
                <a:ea typeface="+mn-lt"/>
                <a:cs typeface="+mn-lt"/>
              </a:rPr>
              <a:t>#Normalize intensity</a:t>
            </a: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selectObject</a:t>
            </a:r>
            <a:r>
              <a:rPr lang="en-US" sz="3200" dirty="0">
                <a:ea typeface="+mn-lt"/>
                <a:cs typeface="+mn-lt"/>
              </a:rPr>
              <a:t>: </a:t>
            </a:r>
            <a:r>
              <a:rPr lang="en-US" sz="3200" dirty="0" err="1">
                <a:ea typeface="+mn-lt"/>
                <a:cs typeface="+mn-lt"/>
              </a:rPr>
              <a:t>i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nameOfSdObj</a:t>
            </a:r>
            <a:r>
              <a:rPr lang="en-US" sz="3200" dirty="0">
                <a:ea typeface="+mn-lt"/>
                <a:cs typeface="+mn-lt"/>
              </a:rPr>
              <a:t>$ = selected$ ("Sound")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oldInt</a:t>
            </a:r>
            <a:r>
              <a:rPr lang="en-US" sz="3200" dirty="0">
                <a:ea typeface="+mn-lt"/>
                <a:cs typeface="+mn-lt"/>
              </a:rPr>
              <a:t> = Get intensity (dB)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   Scale intensity... '</a:t>
            </a:r>
            <a:r>
              <a:rPr lang="en-US" sz="3200" dirty="0" err="1">
                <a:ea typeface="+mn-lt"/>
                <a:cs typeface="+mn-lt"/>
              </a:rPr>
              <a:t>target_intensity</a:t>
            </a:r>
            <a:r>
              <a:rPr lang="en-US" sz="3200" dirty="0">
                <a:ea typeface="+mn-lt"/>
                <a:cs typeface="+mn-lt"/>
              </a:rPr>
              <a:t>'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b="1" i="1" dirty="0">
                <a:ea typeface="+mn-lt"/>
                <a:cs typeface="+mn-lt"/>
              </a:rPr>
              <a:t>#Saving as .wav files</a:t>
            </a:r>
            <a:endParaRPr lang="en-US" b="1" i="1" dirty="0"/>
          </a:p>
          <a:p>
            <a:r>
              <a:rPr lang="en-US" sz="3200" dirty="0">
                <a:ea typeface="+mn-lt"/>
                <a:cs typeface="+mn-lt"/>
              </a:rPr>
              <a:t>    Save as WAV file: </a:t>
            </a:r>
            <a:r>
              <a:rPr lang="en-US" sz="3200" dirty="0" err="1">
                <a:ea typeface="+mn-lt"/>
                <a:cs typeface="+mn-lt"/>
              </a:rPr>
              <a:t>folderDir</a:t>
            </a:r>
            <a:r>
              <a:rPr lang="en-US" sz="3200" dirty="0">
                <a:ea typeface="+mn-lt"/>
                <a:cs typeface="+mn-lt"/>
              </a:rPr>
              <a:t>$ + "\" + </a:t>
            </a:r>
            <a:r>
              <a:rPr lang="en-US" sz="3200" dirty="0" err="1">
                <a:ea typeface="+mn-lt"/>
                <a:cs typeface="+mn-lt"/>
              </a:rPr>
              <a:t>nameOfSdObj</a:t>
            </a:r>
            <a:r>
              <a:rPr lang="en-US" sz="3200" dirty="0">
                <a:ea typeface="+mn-lt"/>
                <a:cs typeface="+mn-lt"/>
              </a:rPr>
              <a:t>$ + ".wav"</a:t>
            </a:r>
            <a:endParaRPr lang="en-US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diffOfInt</a:t>
            </a:r>
            <a:r>
              <a:rPr lang="en-US" sz="3200" dirty="0">
                <a:ea typeface="+mn-lt"/>
                <a:cs typeface="+mn-lt"/>
              </a:rPr>
              <a:t> =  70 - </a:t>
            </a:r>
            <a:r>
              <a:rPr lang="en-US" sz="3200" dirty="0" err="1">
                <a:ea typeface="+mn-lt"/>
                <a:cs typeface="+mn-lt"/>
              </a:rPr>
              <a:t>oldInt</a:t>
            </a:r>
            <a:endParaRPr lang="en-US" dirty="0" err="1">
              <a:ea typeface="+mn-lt"/>
              <a:cs typeface="+mn-lt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 err="1">
                <a:solidFill>
                  <a:schemeClr val="accent1"/>
                </a:solidFill>
                <a:latin typeface="Calibri" panose="020F0502020204030204"/>
                <a:cs typeface="Calibri"/>
              </a:rPr>
              <a:t>endfor</a:t>
            </a:r>
            <a:endParaRPr lang="en-US" sz="3200" dirty="0">
              <a:solidFill>
                <a:schemeClr val="accent1"/>
              </a:solidFill>
              <a:latin typeface="Calibri" panose="020F0502020204030204"/>
              <a:cs typeface="Calibri"/>
            </a:endParaRPr>
          </a:p>
          <a:p>
            <a:endParaRPr lang="en-US" sz="2400" dirty="0">
              <a:latin typeface="Univers Condensed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244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57297" y="1017627"/>
            <a:ext cx="10971429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for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</a:t>
            </a:r>
            <a:r>
              <a:rPr lang="en-US" sz="3200" dirty="0">
                <a:ea typeface="+mn-lt"/>
                <a:cs typeface="+mn-lt"/>
              </a:rPr>
              <a:t> from </a:t>
            </a:r>
            <a:r>
              <a:rPr lang="en-US" sz="3200" dirty="0" err="1">
                <a:ea typeface="+mn-lt"/>
                <a:cs typeface="+mn-lt"/>
              </a:rPr>
              <a:t>firstSdID</a:t>
            </a:r>
            <a:r>
              <a:rPr lang="en-US" sz="3200" dirty="0">
                <a:ea typeface="+mn-lt"/>
                <a:cs typeface="+mn-lt"/>
              </a:rPr>
              <a:t> to </a:t>
            </a:r>
            <a:r>
              <a:rPr lang="en-US" sz="3200" dirty="0" err="1">
                <a:ea typeface="+mn-lt"/>
                <a:cs typeface="+mn-lt"/>
              </a:rPr>
              <a:t>lastSdID</a:t>
            </a:r>
            <a:endParaRPr lang="en-US" sz="2400" dirty="0">
              <a:latin typeface="Univers Condensed Light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   </a:t>
            </a:r>
            <a:r>
              <a:rPr lang="en-US" sz="3200" b="1" i="1" dirty="0">
                <a:ea typeface="+mn-lt"/>
                <a:cs typeface="+mn-lt"/>
              </a:rPr>
              <a:t>#Normalize intensity</a:t>
            </a: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selectObject</a:t>
            </a:r>
            <a:r>
              <a:rPr lang="en-US" sz="3200" dirty="0">
                <a:ea typeface="+mn-lt"/>
                <a:cs typeface="+mn-lt"/>
              </a:rPr>
              <a:t>: </a:t>
            </a:r>
            <a:r>
              <a:rPr lang="en-US" sz="3200" dirty="0" err="1">
                <a:ea typeface="+mn-lt"/>
                <a:cs typeface="+mn-lt"/>
              </a:rPr>
              <a:t>i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solidFill>
                  <a:srgbClr val="7030A0"/>
                </a:solidFill>
                <a:ea typeface="+mn-lt"/>
                <a:cs typeface="+mn-lt"/>
              </a:rPr>
              <a:t>nameOfSdObj</a:t>
            </a:r>
            <a:r>
              <a:rPr lang="en-US" sz="3200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sz="3200" dirty="0">
                <a:ea typeface="+mn-lt"/>
                <a:cs typeface="+mn-lt"/>
              </a:rPr>
              <a:t> = selected$ ("Sound")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oldInt</a:t>
            </a:r>
            <a:r>
              <a:rPr lang="en-US" sz="3200" dirty="0">
                <a:ea typeface="+mn-lt"/>
                <a:cs typeface="+mn-lt"/>
              </a:rPr>
              <a:t> = Get intensity (dB)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    Scale intensity... '</a:t>
            </a:r>
            <a:r>
              <a:rPr lang="en-US" sz="3200" dirty="0" err="1">
                <a:ea typeface="+mn-lt"/>
                <a:cs typeface="+mn-lt"/>
              </a:rPr>
              <a:t>target_intensity</a:t>
            </a:r>
            <a:r>
              <a:rPr lang="en-US" sz="3200" dirty="0">
                <a:ea typeface="+mn-lt"/>
                <a:cs typeface="+mn-lt"/>
              </a:rPr>
              <a:t>'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b="1" i="1" dirty="0">
                <a:ea typeface="+mn-lt"/>
                <a:cs typeface="+mn-lt"/>
              </a:rPr>
              <a:t>#Saving as .wav files</a:t>
            </a:r>
            <a:endParaRPr lang="en-US" b="1" i="1" dirty="0"/>
          </a:p>
          <a:p>
            <a:r>
              <a:rPr lang="en-US" sz="3200" dirty="0">
                <a:ea typeface="+mn-lt"/>
                <a:cs typeface="+mn-lt"/>
              </a:rPr>
              <a:t>    Save as WAV file: </a:t>
            </a:r>
            <a:r>
              <a:rPr lang="en-US" sz="3200" dirty="0" err="1">
                <a:ea typeface="+mn-lt"/>
                <a:cs typeface="+mn-lt"/>
              </a:rPr>
              <a:t>folderDir</a:t>
            </a:r>
            <a:r>
              <a:rPr lang="en-US" sz="3200" dirty="0">
                <a:ea typeface="+mn-lt"/>
                <a:cs typeface="+mn-lt"/>
              </a:rPr>
              <a:t>$ + "\" + </a:t>
            </a:r>
            <a:r>
              <a:rPr lang="en-US" sz="3200" dirty="0" err="1">
                <a:solidFill>
                  <a:srgbClr val="7030A0"/>
                </a:solidFill>
                <a:ea typeface="+mn-lt"/>
                <a:cs typeface="+mn-lt"/>
              </a:rPr>
              <a:t>nameOfSdObj</a:t>
            </a:r>
            <a:r>
              <a:rPr lang="en-US" sz="3200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sz="3200" dirty="0">
                <a:ea typeface="+mn-lt"/>
                <a:cs typeface="+mn-lt"/>
              </a:rPr>
              <a:t> + ".wav"</a:t>
            </a:r>
            <a:endParaRPr lang="en-US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    </a:t>
            </a:r>
            <a:r>
              <a:rPr lang="en-US" sz="3200" dirty="0" err="1">
                <a:ea typeface="+mn-lt"/>
                <a:cs typeface="+mn-lt"/>
              </a:rPr>
              <a:t>diffOfInt</a:t>
            </a:r>
            <a:r>
              <a:rPr lang="en-US" sz="3200" dirty="0">
                <a:ea typeface="+mn-lt"/>
                <a:cs typeface="+mn-lt"/>
              </a:rPr>
              <a:t> =  70 -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oldInt</a:t>
            </a:r>
            <a:endParaRPr lang="en-US" dirty="0" err="1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 err="1">
                <a:solidFill>
                  <a:schemeClr val="accent1"/>
                </a:solidFill>
                <a:latin typeface="Calibri" panose="020F0502020204030204"/>
                <a:cs typeface="Calibri"/>
              </a:rPr>
              <a:t>endfor</a:t>
            </a:r>
            <a:endParaRPr lang="en-US" sz="3200" dirty="0">
              <a:solidFill>
                <a:schemeClr val="accent1"/>
              </a:solidFill>
              <a:latin typeface="Calibri" panose="020F0502020204030204"/>
              <a:cs typeface="Calibri"/>
            </a:endParaRPr>
          </a:p>
          <a:p>
            <a:endParaRPr lang="en-US" sz="2400" dirty="0">
              <a:latin typeface="Univers Condensed Light"/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0DE538-293E-9294-034F-5702E46FAE7B}"/>
              </a:ext>
            </a:extLst>
          </p:cNvPr>
          <p:cNvSpPr/>
          <p:nvPr/>
        </p:nvSpPr>
        <p:spPr>
          <a:xfrm rot="2280000">
            <a:off x="9537618" y="2685642"/>
            <a:ext cx="108858" cy="2353620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53243-F9A3-4D41-A2F7-C887A2EB553C}"/>
              </a:ext>
            </a:extLst>
          </p:cNvPr>
          <p:cNvSpPr txBox="1"/>
          <p:nvPr/>
        </p:nvSpPr>
        <p:spPr>
          <a:xfrm>
            <a:off x="4344389" y="2097970"/>
            <a:ext cx="1939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Select sound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3CC84-C064-EB48-1A22-4FF1988CE1F1}"/>
              </a:ext>
            </a:extLst>
          </p:cNvPr>
          <p:cNvSpPr txBox="1"/>
          <p:nvPr/>
        </p:nvSpPr>
        <p:spPr>
          <a:xfrm>
            <a:off x="7095506" y="2592775"/>
            <a:ext cx="4294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Get the name of sound object (for later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09025-A9E2-CDA1-3DEB-5DAAB33B5B7F}"/>
              </a:ext>
            </a:extLst>
          </p:cNvPr>
          <p:cNvSpPr txBox="1"/>
          <p:nvPr/>
        </p:nvSpPr>
        <p:spPr>
          <a:xfrm>
            <a:off x="4938154" y="3067788"/>
            <a:ext cx="5225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get original intensity and save it into the variable "</a:t>
            </a:r>
            <a:r>
              <a:rPr lang="en-US" b="1" dirty="0" err="1">
                <a:solidFill>
                  <a:schemeClr val="accent4"/>
                </a:solidFill>
                <a:latin typeface="Univers Condensed Light"/>
              </a:rPr>
              <a:t>oldInt</a:t>
            </a:r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6ADB9-DAC6-6864-8176-18C4744DA2BC}"/>
              </a:ext>
            </a:extLst>
          </p:cNvPr>
          <p:cNvSpPr txBox="1"/>
          <p:nvPr/>
        </p:nvSpPr>
        <p:spPr>
          <a:xfrm>
            <a:off x="6284025" y="3542800"/>
            <a:ext cx="2662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Normalizing Intensity to 70dB (as entered in the form)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321D4-47EE-2696-C3A3-7907E3AF190F}"/>
              </a:ext>
            </a:extLst>
          </p:cNvPr>
          <p:cNvSpPr txBox="1"/>
          <p:nvPr/>
        </p:nvSpPr>
        <p:spPr>
          <a:xfrm>
            <a:off x="10361219" y="4571995"/>
            <a:ext cx="19396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Save sound as .wav</a:t>
            </a:r>
          </a:p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In the folder you entered in the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8391-B6BF-9320-39C6-F3F5410443E1}"/>
              </a:ext>
            </a:extLst>
          </p:cNvPr>
          <p:cNvSpPr txBox="1"/>
          <p:nvPr/>
        </p:nvSpPr>
        <p:spPr>
          <a:xfrm>
            <a:off x="4393869" y="5304307"/>
            <a:ext cx="4383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Get the Intensity difference with original dB and save it into the variable "</a:t>
            </a:r>
            <a:r>
              <a:rPr lang="en-US" b="1" dirty="0" err="1">
                <a:solidFill>
                  <a:schemeClr val="accent4"/>
                </a:solidFill>
                <a:latin typeface="Univers Condensed Light"/>
              </a:rPr>
              <a:t>diffOfInt</a:t>
            </a:r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2509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17713" y="928562"/>
            <a:ext cx="7111949" cy="5924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firstSdID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to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lastSdID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#Normalize intensity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selectObject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nameOfSdObj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= selected$ ("Sound")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= Get intensity (dB)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Scale intensity...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target_intensity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'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en-US" sz="11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#Saving as .wav files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Save as WAV file: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folderDir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+ "\"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nameOfSdObj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+ ".wav"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diffOfInt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=  70 -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oldInt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    </a:t>
            </a:r>
          </a:p>
          <a:p>
            <a:r>
              <a:rPr lang="en-US" sz="2000" dirty="0">
                <a:ea typeface="+mn-lt"/>
                <a:cs typeface="+mn-lt"/>
              </a:rPr>
              <a:t>    </a:t>
            </a:r>
            <a:r>
              <a:rPr lang="en-US" sz="2400" dirty="0" err="1">
                <a:ea typeface="+mn-lt"/>
                <a:cs typeface="+mn-lt"/>
              </a:rPr>
              <a:t>selectObject</a:t>
            </a:r>
            <a:r>
              <a:rPr lang="en-US" sz="2400" dirty="0">
                <a:ea typeface="+mn-lt"/>
                <a:cs typeface="+mn-lt"/>
              </a:rPr>
              <a:t>: tableID1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 Append row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 </a:t>
            </a:r>
            <a:r>
              <a:rPr lang="en-US" sz="2400" dirty="0" err="1"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 = Get number of rows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string value: </a:t>
            </a:r>
            <a:r>
              <a:rPr lang="en-US" sz="2400" dirty="0" err="1"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"word", </a:t>
            </a:r>
            <a:r>
              <a:rPr lang="en-US" sz="2400" dirty="0" err="1">
                <a:ea typeface="+mn-lt"/>
                <a:cs typeface="+mn-lt"/>
              </a:rPr>
              <a:t>nameOfSdObj</a:t>
            </a:r>
            <a:r>
              <a:rPr lang="en-US" sz="2400" dirty="0">
                <a:ea typeface="+mn-lt"/>
                <a:cs typeface="+mn-lt"/>
              </a:rPr>
              <a:t>$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numeric value: </a:t>
            </a:r>
            <a:r>
              <a:rPr lang="en-US" sz="2400" dirty="0" err="1"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</a:t>
            </a:r>
            <a:r>
              <a:rPr lang="en-US" sz="2400" dirty="0" err="1">
                <a:ea typeface="+mn-lt"/>
                <a:cs typeface="+mn-lt"/>
              </a:rPr>
              <a:t>OldIntensity</a:t>
            </a:r>
            <a:r>
              <a:rPr lang="en-US" sz="2400" dirty="0">
                <a:ea typeface="+mn-lt"/>
                <a:cs typeface="+mn-lt"/>
              </a:rPr>
              <a:t>", </a:t>
            </a:r>
            <a:r>
              <a:rPr lang="en-US" sz="2400" dirty="0" err="1">
                <a:ea typeface="+mn-lt"/>
                <a:cs typeface="+mn-lt"/>
              </a:rPr>
              <a:t>oldInt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numeric value: </a:t>
            </a:r>
            <a:r>
              <a:rPr lang="en-US" sz="2400" dirty="0" err="1"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"Difference", </a:t>
            </a:r>
            <a:r>
              <a:rPr lang="en-US" sz="2400" dirty="0" err="1">
                <a:ea typeface="+mn-lt"/>
                <a:cs typeface="+mn-lt"/>
              </a:rPr>
              <a:t>diffOfInt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2400" dirty="0">
              <a:cs typeface="Calibri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endfor</a:t>
            </a:r>
            <a:endParaRPr lang="en-US" dirty="0" err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FFBF1-99CD-2057-C246-71D242BA739B}"/>
              </a:ext>
            </a:extLst>
          </p:cNvPr>
          <p:cNvSpPr txBox="1"/>
          <p:nvPr/>
        </p:nvSpPr>
        <p:spPr>
          <a:xfrm>
            <a:off x="8885162" y="6099958"/>
            <a:ext cx="3263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*Gray...parts you already typed with the previous slide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9AED0-E127-216F-F36C-D65612714467}"/>
              </a:ext>
            </a:extLst>
          </p:cNvPr>
          <p:cNvSpPr txBox="1"/>
          <p:nvPr/>
        </p:nvSpPr>
        <p:spPr>
          <a:xfrm>
            <a:off x="7709063" y="1425039"/>
            <a:ext cx="4205842" cy="1200329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Optionally, let's make a table to save the 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word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, 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original intensity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, &amp; 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the difference of the intensity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8D28C1A-C379-8506-88D1-478279BDBA48}"/>
              </a:ext>
            </a:extLst>
          </p:cNvPr>
          <p:cNvSpPr/>
          <p:nvPr/>
        </p:nvSpPr>
        <p:spPr>
          <a:xfrm rot="4740000">
            <a:off x="4140990" y="2849078"/>
            <a:ext cx="336469" cy="2096321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B7D59B-0F63-2C05-5184-776AF4EA6702}"/>
              </a:ext>
            </a:extLst>
          </p:cNvPr>
          <p:cNvSpPr/>
          <p:nvPr/>
        </p:nvSpPr>
        <p:spPr>
          <a:xfrm>
            <a:off x="4929379" y="3481929"/>
            <a:ext cx="4817909" cy="92202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817909"/>
                      <a:gd name="connsiteY0" fmla="*/ 153673 h 922020"/>
                      <a:gd name="connsiteX1" fmla="*/ 153673 w 4817909"/>
                      <a:gd name="connsiteY1" fmla="*/ 0 h 922020"/>
                      <a:gd name="connsiteX2" fmla="*/ 662722 w 4817909"/>
                      <a:gd name="connsiteY2" fmla="*/ 0 h 922020"/>
                      <a:gd name="connsiteX3" fmla="*/ 1397300 w 4817909"/>
                      <a:gd name="connsiteY3" fmla="*/ 0 h 922020"/>
                      <a:gd name="connsiteX4" fmla="*/ 1996560 w 4817909"/>
                      <a:gd name="connsiteY4" fmla="*/ 0 h 922020"/>
                      <a:gd name="connsiteX5" fmla="*/ 2731138 w 4817909"/>
                      <a:gd name="connsiteY5" fmla="*/ 0 h 922020"/>
                      <a:gd name="connsiteX6" fmla="*/ 3330398 w 4817909"/>
                      <a:gd name="connsiteY6" fmla="*/ 0 h 922020"/>
                      <a:gd name="connsiteX7" fmla="*/ 3839447 w 4817909"/>
                      <a:gd name="connsiteY7" fmla="*/ 0 h 922020"/>
                      <a:gd name="connsiteX8" fmla="*/ 4664236 w 4817909"/>
                      <a:gd name="connsiteY8" fmla="*/ 0 h 922020"/>
                      <a:gd name="connsiteX9" fmla="*/ 4817909 w 4817909"/>
                      <a:gd name="connsiteY9" fmla="*/ 153673 h 922020"/>
                      <a:gd name="connsiteX10" fmla="*/ 4817909 w 4817909"/>
                      <a:gd name="connsiteY10" fmla="*/ 768347 h 922020"/>
                      <a:gd name="connsiteX11" fmla="*/ 4664236 w 4817909"/>
                      <a:gd name="connsiteY11" fmla="*/ 922020 h 922020"/>
                      <a:gd name="connsiteX12" fmla="*/ 4064975 w 4817909"/>
                      <a:gd name="connsiteY12" fmla="*/ 922020 h 922020"/>
                      <a:gd name="connsiteX13" fmla="*/ 3420609 w 4817909"/>
                      <a:gd name="connsiteY13" fmla="*/ 922020 h 922020"/>
                      <a:gd name="connsiteX14" fmla="*/ 2731138 w 4817909"/>
                      <a:gd name="connsiteY14" fmla="*/ 922020 h 922020"/>
                      <a:gd name="connsiteX15" fmla="*/ 2086771 w 4817909"/>
                      <a:gd name="connsiteY15" fmla="*/ 922020 h 922020"/>
                      <a:gd name="connsiteX16" fmla="*/ 1577722 w 4817909"/>
                      <a:gd name="connsiteY16" fmla="*/ 922020 h 922020"/>
                      <a:gd name="connsiteX17" fmla="*/ 843145 w 4817909"/>
                      <a:gd name="connsiteY17" fmla="*/ 922020 h 922020"/>
                      <a:gd name="connsiteX18" fmla="*/ 153673 w 4817909"/>
                      <a:gd name="connsiteY18" fmla="*/ 922020 h 922020"/>
                      <a:gd name="connsiteX19" fmla="*/ 0 w 4817909"/>
                      <a:gd name="connsiteY19" fmla="*/ 768347 h 922020"/>
                      <a:gd name="connsiteX20" fmla="*/ 0 w 4817909"/>
                      <a:gd name="connsiteY20" fmla="*/ 153673 h 922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817909" h="922020" fill="none" extrusionOk="0">
                        <a:moveTo>
                          <a:pt x="0" y="153673"/>
                        </a:moveTo>
                        <a:cubicBezTo>
                          <a:pt x="14863" y="78494"/>
                          <a:pt x="75710" y="5716"/>
                          <a:pt x="153673" y="0"/>
                        </a:cubicBezTo>
                        <a:cubicBezTo>
                          <a:pt x="278412" y="18633"/>
                          <a:pt x="536142" y="-16799"/>
                          <a:pt x="662722" y="0"/>
                        </a:cubicBezTo>
                        <a:cubicBezTo>
                          <a:pt x="789302" y="16799"/>
                          <a:pt x="1082948" y="-17368"/>
                          <a:pt x="1397300" y="0"/>
                        </a:cubicBezTo>
                        <a:cubicBezTo>
                          <a:pt x="1711652" y="17368"/>
                          <a:pt x="1854365" y="17972"/>
                          <a:pt x="1996560" y="0"/>
                        </a:cubicBezTo>
                        <a:cubicBezTo>
                          <a:pt x="2138755" y="-17972"/>
                          <a:pt x="2530463" y="24659"/>
                          <a:pt x="2731138" y="0"/>
                        </a:cubicBezTo>
                        <a:cubicBezTo>
                          <a:pt x="2931813" y="-24659"/>
                          <a:pt x="3159718" y="6475"/>
                          <a:pt x="3330398" y="0"/>
                        </a:cubicBezTo>
                        <a:cubicBezTo>
                          <a:pt x="3501078" y="-6475"/>
                          <a:pt x="3668471" y="8975"/>
                          <a:pt x="3839447" y="0"/>
                        </a:cubicBezTo>
                        <a:cubicBezTo>
                          <a:pt x="4010423" y="-8975"/>
                          <a:pt x="4368125" y="-3548"/>
                          <a:pt x="4664236" y="0"/>
                        </a:cubicBezTo>
                        <a:cubicBezTo>
                          <a:pt x="4759676" y="6401"/>
                          <a:pt x="4820001" y="67038"/>
                          <a:pt x="4817909" y="153673"/>
                        </a:cubicBezTo>
                        <a:cubicBezTo>
                          <a:pt x="4840439" y="408973"/>
                          <a:pt x="4817206" y="517602"/>
                          <a:pt x="4817909" y="768347"/>
                        </a:cubicBezTo>
                        <a:cubicBezTo>
                          <a:pt x="4822784" y="850020"/>
                          <a:pt x="4752067" y="923690"/>
                          <a:pt x="4664236" y="922020"/>
                        </a:cubicBezTo>
                        <a:cubicBezTo>
                          <a:pt x="4522636" y="933696"/>
                          <a:pt x="4329978" y="895454"/>
                          <a:pt x="4064975" y="922020"/>
                        </a:cubicBezTo>
                        <a:cubicBezTo>
                          <a:pt x="3799972" y="948586"/>
                          <a:pt x="3577857" y="950425"/>
                          <a:pt x="3420609" y="922020"/>
                        </a:cubicBezTo>
                        <a:cubicBezTo>
                          <a:pt x="3263361" y="893615"/>
                          <a:pt x="3071217" y="950897"/>
                          <a:pt x="2731138" y="922020"/>
                        </a:cubicBezTo>
                        <a:cubicBezTo>
                          <a:pt x="2391059" y="893143"/>
                          <a:pt x="2331114" y="900874"/>
                          <a:pt x="2086771" y="922020"/>
                        </a:cubicBezTo>
                        <a:cubicBezTo>
                          <a:pt x="1842428" y="943166"/>
                          <a:pt x="1747011" y="924408"/>
                          <a:pt x="1577722" y="922020"/>
                        </a:cubicBezTo>
                        <a:cubicBezTo>
                          <a:pt x="1408433" y="919632"/>
                          <a:pt x="1152915" y="928051"/>
                          <a:pt x="843145" y="922020"/>
                        </a:cubicBezTo>
                        <a:cubicBezTo>
                          <a:pt x="533375" y="915989"/>
                          <a:pt x="486235" y="911424"/>
                          <a:pt x="153673" y="922020"/>
                        </a:cubicBezTo>
                        <a:cubicBezTo>
                          <a:pt x="73090" y="930531"/>
                          <a:pt x="7882" y="853112"/>
                          <a:pt x="0" y="768347"/>
                        </a:cubicBezTo>
                        <a:cubicBezTo>
                          <a:pt x="6345" y="532098"/>
                          <a:pt x="4032" y="418606"/>
                          <a:pt x="0" y="153673"/>
                        </a:cubicBezTo>
                        <a:close/>
                      </a:path>
                      <a:path w="4817909" h="922020" stroke="0" extrusionOk="0">
                        <a:moveTo>
                          <a:pt x="0" y="153673"/>
                        </a:moveTo>
                        <a:cubicBezTo>
                          <a:pt x="4231" y="55848"/>
                          <a:pt x="71747" y="17859"/>
                          <a:pt x="153673" y="0"/>
                        </a:cubicBezTo>
                        <a:cubicBezTo>
                          <a:pt x="351709" y="18633"/>
                          <a:pt x="430986" y="21519"/>
                          <a:pt x="662722" y="0"/>
                        </a:cubicBezTo>
                        <a:cubicBezTo>
                          <a:pt x="894458" y="-21519"/>
                          <a:pt x="1052211" y="-31437"/>
                          <a:pt x="1397300" y="0"/>
                        </a:cubicBezTo>
                        <a:cubicBezTo>
                          <a:pt x="1742389" y="31437"/>
                          <a:pt x="1793422" y="-9542"/>
                          <a:pt x="2041666" y="0"/>
                        </a:cubicBezTo>
                        <a:cubicBezTo>
                          <a:pt x="2289910" y="9542"/>
                          <a:pt x="2474800" y="-16905"/>
                          <a:pt x="2640926" y="0"/>
                        </a:cubicBezTo>
                        <a:cubicBezTo>
                          <a:pt x="2807052" y="16905"/>
                          <a:pt x="2936237" y="22258"/>
                          <a:pt x="3149976" y="0"/>
                        </a:cubicBezTo>
                        <a:cubicBezTo>
                          <a:pt x="3363715" y="-22258"/>
                          <a:pt x="3661059" y="24310"/>
                          <a:pt x="3884553" y="0"/>
                        </a:cubicBezTo>
                        <a:cubicBezTo>
                          <a:pt x="4108047" y="-24310"/>
                          <a:pt x="4482546" y="9538"/>
                          <a:pt x="4664236" y="0"/>
                        </a:cubicBezTo>
                        <a:cubicBezTo>
                          <a:pt x="4747366" y="3072"/>
                          <a:pt x="4799567" y="63066"/>
                          <a:pt x="4817909" y="153673"/>
                        </a:cubicBezTo>
                        <a:cubicBezTo>
                          <a:pt x="4836651" y="325644"/>
                          <a:pt x="4807076" y="605019"/>
                          <a:pt x="4817909" y="768347"/>
                        </a:cubicBezTo>
                        <a:cubicBezTo>
                          <a:pt x="4837695" y="855539"/>
                          <a:pt x="4761917" y="917230"/>
                          <a:pt x="4664236" y="922020"/>
                        </a:cubicBezTo>
                        <a:cubicBezTo>
                          <a:pt x="4369948" y="912066"/>
                          <a:pt x="4254951" y="946942"/>
                          <a:pt x="4019870" y="922020"/>
                        </a:cubicBezTo>
                        <a:cubicBezTo>
                          <a:pt x="3784789" y="897098"/>
                          <a:pt x="3665100" y="945258"/>
                          <a:pt x="3375504" y="922020"/>
                        </a:cubicBezTo>
                        <a:cubicBezTo>
                          <a:pt x="3085908" y="898782"/>
                          <a:pt x="3070875" y="904157"/>
                          <a:pt x="2821349" y="922020"/>
                        </a:cubicBezTo>
                        <a:cubicBezTo>
                          <a:pt x="2571824" y="939883"/>
                          <a:pt x="2436308" y="889169"/>
                          <a:pt x="2131877" y="922020"/>
                        </a:cubicBezTo>
                        <a:cubicBezTo>
                          <a:pt x="1827446" y="954871"/>
                          <a:pt x="1829843" y="905738"/>
                          <a:pt x="1622828" y="922020"/>
                        </a:cubicBezTo>
                        <a:cubicBezTo>
                          <a:pt x="1415813" y="938302"/>
                          <a:pt x="1359327" y="902516"/>
                          <a:pt x="1113779" y="922020"/>
                        </a:cubicBezTo>
                        <a:cubicBezTo>
                          <a:pt x="868231" y="941524"/>
                          <a:pt x="436382" y="927297"/>
                          <a:pt x="153673" y="922020"/>
                        </a:cubicBezTo>
                        <a:cubicBezTo>
                          <a:pt x="77705" y="933421"/>
                          <a:pt x="2433" y="853640"/>
                          <a:pt x="0" y="768347"/>
                        </a:cubicBezTo>
                        <a:cubicBezTo>
                          <a:pt x="-21768" y="473220"/>
                          <a:pt x="-10306" y="369064"/>
                          <a:pt x="0" y="15367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We have not made the table object yet, so let's make one right below the form! (next slide)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7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217713" y="928562"/>
            <a:ext cx="7111949" cy="59246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firstSdID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to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lastSdID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#Normalize intensity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selectObject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nameOfSdObj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= selected$ ("Sound")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= Get intensity (dB)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Scale intensity...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target_intensity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'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en-US" sz="11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#Saving as .wav files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Save as WAV file: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folderDir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+ "\"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nameOfSdObj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$ + ".wav"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diffOfInt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=  70 -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oldInt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    </a:t>
            </a:r>
          </a:p>
          <a:p>
            <a:r>
              <a:rPr lang="en-US" sz="2000" dirty="0">
                <a:ea typeface="+mn-lt"/>
                <a:cs typeface="+mn-lt"/>
              </a:rPr>
              <a:t>    </a:t>
            </a:r>
            <a:r>
              <a:rPr lang="en-US" sz="2400" dirty="0" err="1">
                <a:ea typeface="+mn-lt"/>
                <a:cs typeface="+mn-lt"/>
              </a:rPr>
              <a:t>selectObject</a:t>
            </a:r>
            <a:r>
              <a:rPr lang="en-US" sz="2400" dirty="0">
                <a:ea typeface="+mn-lt"/>
                <a:cs typeface="+mn-lt"/>
              </a:rPr>
              <a:t>: tableID1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 Append row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 </a:t>
            </a:r>
            <a:r>
              <a:rPr lang="en-US" sz="2400" dirty="0" err="1">
                <a:solidFill>
                  <a:srgbClr val="00B050"/>
                </a:solidFill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 = Get number of rows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string value: </a:t>
            </a:r>
            <a:r>
              <a:rPr lang="en-US" sz="2400" dirty="0" err="1">
                <a:solidFill>
                  <a:srgbClr val="00B050"/>
                </a:solidFill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"word", </a:t>
            </a:r>
            <a:r>
              <a:rPr lang="en-US" sz="2400" dirty="0" err="1">
                <a:ea typeface="+mn-lt"/>
                <a:cs typeface="+mn-lt"/>
              </a:rPr>
              <a:t>nameOfSdObj</a:t>
            </a:r>
            <a:r>
              <a:rPr lang="en-US" sz="2400" dirty="0">
                <a:ea typeface="+mn-lt"/>
                <a:cs typeface="+mn-lt"/>
              </a:rPr>
              <a:t>$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numeric value: </a:t>
            </a:r>
            <a:r>
              <a:rPr lang="en-US" sz="2400" dirty="0" err="1">
                <a:solidFill>
                  <a:srgbClr val="00B050"/>
                </a:solidFill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</a:t>
            </a:r>
            <a:r>
              <a:rPr lang="en-US" sz="2400" dirty="0" err="1">
                <a:ea typeface="+mn-lt"/>
                <a:cs typeface="+mn-lt"/>
              </a:rPr>
              <a:t>OldIntensity</a:t>
            </a:r>
            <a:r>
              <a:rPr lang="en-US" sz="2400" dirty="0">
                <a:ea typeface="+mn-lt"/>
                <a:cs typeface="+mn-lt"/>
              </a:rPr>
              <a:t>", </a:t>
            </a:r>
            <a:r>
              <a:rPr lang="en-US" sz="2400" dirty="0" err="1">
                <a:ea typeface="+mn-lt"/>
                <a:cs typeface="+mn-lt"/>
              </a:rPr>
              <a:t>oldInt</a:t>
            </a:r>
            <a:endParaRPr lang="en-US" sz="24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        Set numeric value: </a:t>
            </a:r>
            <a:r>
              <a:rPr lang="en-US" sz="2400" dirty="0" err="1">
                <a:solidFill>
                  <a:srgbClr val="00B050"/>
                </a:solidFill>
                <a:ea typeface="+mn-lt"/>
                <a:cs typeface="+mn-lt"/>
              </a:rPr>
              <a:t>tblrow</a:t>
            </a:r>
            <a:r>
              <a:rPr lang="en-US" sz="2400" dirty="0">
                <a:ea typeface="+mn-lt"/>
                <a:cs typeface="+mn-lt"/>
              </a:rPr>
              <a:t>, "Difference", </a:t>
            </a:r>
            <a:r>
              <a:rPr lang="en-US" sz="2400" dirty="0" err="1">
                <a:ea typeface="+mn-lt"/>
                <a:cs typeface="+mn-lt"/>
              </a:rPr>
              <a:t>diffOfInt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2400" dirty="0">
              <a:cs typeface="Calibri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endfor</a:t>
            </a:r>
            <a:endParaRPr lang="en-US" dirty="0" err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FFBF1-99CD-2057-C246-71D242BA739B}"/>
              </a:ext>
            </a:extLst>
          </p:cNvPr>
          <p:cNvSpPr txBox="1"/>
          <p:nvPr/>
        </p:nvSpPr>
        <p:spPr>
          <a:xfrm>
            <a:off x="6599163" y="6480957"/>
            <a:ext cx="6728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*Gray...parts you already did typed with the previous slide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9AED0-E127-216F-F36C-D65612714467}"/>
              </a:ext>
            </a:extLst>
          </p:cNvPr>
          <p:cNvSpPr txBox="1"/>
          <p:nvPr/>
        </p:nvSpPr>
        <p:spPr>
          <a:xfrm>
            <a:off x="7709063" y="1425039"/>
            <a:ext cx="4205842" cy="1200329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Optionally, let's make a table to save the 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word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, 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original intensity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, &amp; </a:t>
            </a:r>
            <a:r>
              <a:rPr lang="en-US" sz="2400" b="1" dirty="0">
                <a:latin typeface="Univers Condensed Light"/>
                <a:ea typeface="+mn-lt"/>
                <a:cs typeface="+mn-lt"/>
              </a:rPr>
              <a:t>the difference of the intensity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8D28C1A-C379-8506-88D1-478279BDBA48}"/>
              </a:ext>
            </a:extLst>
          </p:cNvPr>
          <p:cNvSpPr/>
          <p:nvPr/>
        </p:nvSpPr>
        <p:spPr>
          <a:xfrm rot="4740000">
            <a:off x="4140990" y="2849078"/>
            <a:ext cx="336469" cy="2096321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B7D59B-0F63-2C05-5184-776AF4EA6702}"/>
              </a:ext>
            </a:extLst>
          </p:cNvPr>
          <p:cNvSpPr/>
          <p:nvPr/>
        </p:nvSpPr>
        <p:spPr>
          <a:xfrm>
            <a:off x="4929379" y="3481929"/>
            <a:ext cx="4817909" cy="92202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817909"/>
                      <a:gd name="connsiteY0" fmla="*/ 153673 h 922020"/>
                      <a:gd name="connsiteX1" fmla="*/ 153673 w 4817909"/>
                      <a:gd name="connsiteY1" fmla="*/ 0 h 922020"/>
                      <a:gd name="connsiteX2" fmla="*/ 662722 w 4817909"/>
                      <a:gd name="connsiteY2" fmla="*/ 0 h 922020"/>
                      <a:gd name="connsiteX3" fmla="*/ 1397300 w 4817909"/>
                      <a:gd name="connsiteY3" fmla="*/ 0 h 922020"/>
                      <a:gd name="connsiteX4" fmla="*/ 1996560 w 4817909"/>
                      <a:gd name="connsiteY4" fmla="*/ 0 h 922020"/>
                      <a:gd name="connsiteX5" fmla="*/ 2731138 w 4817909"/>
                      <a:gd name="connsiteY5" fmla="*/ 0 h 922020"/>
                      <a:gd name="connsiteX6" fmla="*/ 3330398 w 4817909"/>
                      <a:gd name="connsiteY6" fmla="*/ 0 h 922020"/>
                      <a:gd name="connsiteX7" fmla="*/ 3839447 w 4817909"/>
                      <a:gd name="connsiteY7" fmla="*/ 0 h 922020"/>
                      <a:gd name="connsiteX8" fmla="*/ 4664236 w 4817909"/>
                      <a:gd name="connsiteY8" fmla="*/ 0 h 922020"/>
                      <a:gd name="connsiteX9" fmla="*/ 4817909 w 4817909"/>
                      <a:gd name="connsiteY9" fmla="*/ 153673 h 922020"/>
                      <a:gd name="connsiteX10" fmla="*/ 4817909 w 4817909"/>
                      <a:gd name="connsiteY10" fmla="*/ 768347 h 922020"/>
                      <a:gd name="connsiteX11" fmla="*/ 4664236 w 4817909"/>
                      <a:gd name="connsiteY11" fmla="*/ 922020 h 922020"/>
                      <a:gd name="connsiteX12" fmla="*/ 4064975 w 4817909"/>
                      <a:gd name="connsiteY12" fmla="*/ 922020 h 922020"/>
                      <a:gd name="connsiteX13" fmla="*/ 3420609 w 4817909"/>
                      <a:gd name="connsiteY13" fmla="*/ 922020 h 922020"/>
                      <a:gd name="connsiteX14" fmla="*/ 2731138 w 4817909"/>
                      <a:gd name="connsiteY14" fmla="*/ 922020 h 922020"/>
                      <a:gd name="connsiteX15" fmla="*/ 2086771 w 4817909"/>
                      <a:gd name="connsiteY15" fmla="*/ 922020 h 922020"/>
                      <a:gd name="connsiteX16" fmla="*/ 1577722 w 4817909"/>
                      <a:gd name="connsiteY16" fmla="*/ 922020 h 922020"/>
                      <a:gd name="connsiteX17" fmla="*/ 843145 w 4817909"/>
                      <a:gd name="connsiteY17" fmla="*/ 922020 h 922020"/>
                      <a:gd name="connsiteX18" fmla="*/ 153673 w 4817909"/>
                      <a:gd name="connsiteY18" fmla="*/ 922020 h 922020"/>
                      <a:gd name="connsiteX19" fmla="*/ 0 w 4817909"/>
                      <a:gd name="connsiteY19" fmla="*/ 768347 h 922020"/>
                      <a:gd name="connsiteX20" fmla="*/ 0 w 4817909"/>
                      <a:gd name="connsiteY20" fmla="*/ 153673 h 922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817909" h="922020" fill="none" extrusionOk="0">
                        <a:moveTo>
                          <a:pt x="0" y="153673"/>
                        </a:moveTo>
                        <a:cubicBezTo>
                          <a:pt x="14863" y="78494"/>
                          <a:pt x="75710" y="5716"/>
                          <a:pt x="153673" y="0"/>
                        </a:cubicBezTo>
                        <a:cubicBezTo>
                          <a:pt x="278412" y="18633"/>
                          <a:pt x="536142" y="-16799"/>
                          <a:pt x="662722" y="0"/>
                        </a:cubicBezTo>
                        <a:cubicBezTo>
                          <a:pt x="789302" y="16799"/>
                          <a:pt x="1082948" y="-17368"/>
                          <a:pt x="1397300" y="0"/>
                        </a:cubicBezTo>
                        <a:cubicBezTo>
                          <a:pt x="1711652" y="17368"/>
                          <a:pt x="1854365" y="17972"/>
                          <a:pt x="1996560" y="0"/>
                        </a:cubicBezTo>
                        <a:cubicBezTo>
                          <a:pt x="2138755" y="-17972"/>
                          <a:pt x="2530463" y="24659"/>
                          <a:pt x="2731138" y="0"/>
                        </a:cubicBezTo>
                        <a:cubicBezTo>
                          <a:pt x="2931813" y="-24659"/>
                          <a:pt x="3159718" y="6475"/>
                          <a:pt x="3330398" y="0"/>
                        </a:cubicBezTo>
                        <a:cubicBezTo>
                          <a:pt x="3501078" y="-6475"/>
                          <a:pt x="3668471" y="8975"/>
                          <a:pt x="3839447" y="0"/>
                        </a:cubicBezTo>
                        <a:cubicBezTo>
                          <a:pt x="4010423" y="-8975"/>
                          <a:pt x="4368125" y="-3548"/>
                          <a:pt x="4664236" y="0"/>
                        </a:cubicBezTo>
                        <a:cubicBezTo>
                          <a:pt x="4759676" y="6401"/>
                          <a:pt x="4820001" y="67038"/>
                          <a:pt x="4817909" y="153673"/>
                        </a:cubicBezTo>
                        <a:cubicBezTo>
                          <a:pt x="4840439" y="408973"/>
                          <a:pt x="4817206" y="517602"/>
                          <a:pt x="4817909" y="768347"/>
                        </a:cubicBezTo>
                        <a:cubicBezTo>
                          <a:pt x="4822784" y="850020"/>
                          <a:pt x="4752067" y="923690"/>
                          <a:pt x="4664236" y="922020"/>
                        </a:cubicBezTo>
                        <a:cubicBezTo>
                          <a:pt x="4522636" y="933696"/>
                          <a:pt x="4329978" y="895454"/>
                          <a:pt x="4064975" y="922020"/>
                        </a:cubicBezTo>
                        <a:cubicBezTo>
                          <a:pt x="3799972" y="948586"/>
                          <a:pt x="3577857" y="950425"/>
                          <a:pt x="3420609" y="922020"/>
                        </a:cubicBezTo>
                        <a:cubicBezTo>
                          <a:pt x="3263361" y="893615"/>
                          <a:pt x="3071217" y="950897"/>
                          <a:pt x="2731138" y="922020"/>
                        </a:cubicBezTo>
                        <a:cubicBezTo>
                          <a:pt x="2391059" y="893143"/>
                          <a:pt x="2331114" y="900874"/>
                          <a:pt x="2086771" y="922020"/>
                        </a:cubicBezTo>
                        <a:cubicBezTo>
                          <a:pt x="1842428" y="943166"/>
                          <a:pt x="1747011" y="924408"/>
                          <a:pt x="1577722" y="922020"/>
                        </a:cubicBezTo>
                        <a:cubicBezTo>
                          <a:pt x="1408433" y="919632"/>
                          <a:pt x="1152915" y="928051"/>
                          <a:pt x="843145" y="922020"/>
                        </a:cubicBezTo>
                        <a:cubicBezTo>
                          <a:pt x="533375" y="915989"/>
                          <a:pt x="486235" y="911424"/>
                          <a:pt x="153673" y="922020"/>
                        </a:cubicBezTo>
                        <a:cubicBezTo>
                          <a:pt x="73090" y="930531"/>
                          <a:pt x="7882" y="853112"/>
                          <a:pt x="0" y="768347"/>
                        </a:cubicBezTo>
                        <a:cubicBezTo>
                          <a:pt x="6345" y="532098"/>
                          <a:pt x="4032" y="418606"/>
                          <a:pt x="0" y="153673"/>
                        </a:cubicBezTo>
                        <a:close/>
                      </a:path>
                      <a:path w="4817909" h="922020" stroke="0" extrusionOk="0">
                        <a:moveTo>
                          <a:pt x="0" y="153673"/>
                        </a:moveTo>
                        <a:cubicBezTo>
                          <a:pt x="4231" y="55848"/>
                          <a:pt x="71747" y="17859"/>
                          <a:pt x="153673" y="0"/>
                        </a:cubicBezTo>
                        <a:cubicBezTo>
                          <a:pt x="351709" y="18633"/>
                          <a:pt x="430986" y="21519"/>
                          <a:pt x="662722" y="0"/>
                        </a:cubicBezTo>
                        <a:cubicBezTo>
                          <a:pt x="894458" y="-21519"/>
                          <a:pt x="1052211" y="-31437"/>
                          <a:pt x="1397300" y="0"/>
                        </a:cubicBezTo>
                        <a:cubicBezTo>
                          <a:pt x="1742389" y="31437"/>
                          <a:pt x="1793422" y="-9542"/>
                          <a:pt x="2041666" y="0"/>
                        </a:cubicBezTo>
                        <a:cubicBezTo>
                          <a:pt x="2289910" y="9542"/>
                          <a:pt x="2474800" y="-16905"/>
                          <a:pt x="2640926" y="0"/>
                        </a:cubicBezTo>
                        <a:cubicBezTo>
                          <a:pt x="2807052" y="16905"/>
                          <a:pt x="2936237" y="22258"/>
                          <a:pt x="3149976" y="0"/>
                        </a:cubicBezTo>
                        <a:cubicBezTo>
                          <a:pt x="3363715" y="-22258"/>
                          <a:pt x="3661059" y="24310"/>
                          <a:pt x="3884553" y="0"/>
                        </a:cubicBezTo>
                        <a:cubicBezTo>
                          <a:pt x="4108047" y="-24310"/>
                          <a:pt x="4482546" y="9538"/>
                          <a:pt x="4664236" y="0"/>
                        </a:cubicBezTo>
                        <a:cubicBezTo>
                          <a:pt x="4747366" y="3072"/>
                          <a:pt x="4799567" y="63066"/>
                          <a:pt x="4817909" y="153673"/>
                        </a:cubicBezTo>
                        <a:cubicBezTo>
                          <a:pt x="4836651" y="325644"/>
                          <a:pt x="4807076" y="605019"/>
                          <a:pt x="4817909" y="768347"/>
                        </a:cubicBezTo>
                        <a:cubicBezTo>
                          <a:pt x="4837695" y="855539"/>
                          <a:pt x="4761917" y="917230"/>
                          <a:pt x="4664236" y="922020"/>
                        </a:cubicBezTo>
                        <a:cubicBezTo>
                          <a:pt x="4369948" y="912066"/>
                          <a:pt x="4254951" y="946942"/>
                          <a:pt x="4019870" y="922020"/>
                        </a:cubicBezTo>
                        <a:cubicBezTo>
                          <a:pt x="3784789" y="897098"/>
                          <a:pt x="3665100" y="945258"/>
                          <a:pt x="3375504" y="922020"/>
                        </a:cubicBezTo>
                        <a:cubicBezTo>
                          <a:pt x="3085908" y="898782"/>
                          <a:pt x="3070875" y="904157"/>
                          <a:pt x="2821349" y="922020"/>
                        </a:cubicBezTo>
                        <a:cubicBezTo>
                          <a:pt x="2571824" y="939883"/>
                          <a:pt x="2436308" y="889169"/>
                          <a:pt x="2131877" y="922020"/>
                        </a:cubicBezTo>
                        <a:cubicBezTo>
                          <a:pt x="1827446" y="954871"/>
                          <a:pt x="1829843" y="905738"/>
                          <a:pt x="1622828" y="922020"/>
                        </a:cubicBezTo>
                        <a:cubicBezTo>
                          <a:pt x="1415813" y="938302"/>
                          <a:pt x="1359327" y="902516"/>
                          <a:pt x="1113779" y="922020"/>
                        </a:cubicBezTo>
                        <a:cubicBezTo>
                          <a:pt x="868231" y="941524"/>
                          <a:pt x="436382" y="927297"/>
                          <a:pt x="153673" y="922020"/>
                        </a:cubicBezTo>
                        <a:cubicBezTo>
                          <a:pt x="77705" y="933421"/>
                          <a:pt x="2433" y="853640"/>
                          <a:pt x="0" y="768347"/>
                        </a:cubicBezTo>
                        <a:cubicBezTo>
                          <a:pt x="-21768" y="473220"/>
                          <a:pt x="-10306" y="369064"/>
                          <a:pt x="0" y="15367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We have not made the table object yet, so let's make one right below the form! (next slide)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D101F-124B-117C-BA46-9AA975B5003A}"/>
              </a:ext>
            </a:extLst>
          </p:cNvPr>
          <p:cNvSpPr txBox="1"/>
          <p:nvPr/>
        </p:nvSpPr>
        <p:spPr>
          <a:xfrm>
            <a:off x="2365168" y="4314697"/>
            <a:ext cx="1939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"I am adding a row!"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FEEE0-9B21-3C69-DC95-6DB8D7E27BF3}"/>
              </a:ext>
            </a:extLst>
          </p:cNvPr>
          <p:cNvSpPr txBox="1"/>
          <p:nvPr/>
        </p:nvSpPr>
        <p:spPr>
          <a:xfrm>
            <a:off x="4364181" y="4680853"/>
            <a:ext cx="38891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How many row exists?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1F1CE-4EAE-FF8F-D437-415416D66691}"/>
              </a:ext>
            </a:extLst>
          </p:cNvPr>
          <p:cNvSpPr txBox="1"/>
          <p:nvPr/>
        </p:nvSpPr>
        <p:spPr>
          <a:xfrm>
            <a:off x="6818414" y="5047008"/>
            <a:ext cx="5056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On "word"  column, add this </a:t>
            </a:r>
            <a:r>
              <a:rPr lang="en-US" dirty="0" err="1">
                <a:latin typeface="Calibri"/>
                <a:cs typeface="Calibri"/>
              </a:rPr>
              <a:t>nameOfSdObj</a:t>
            </a:r>
            <a:r>
              <a:rPr lang="en-US" dirty="0">
                <a:latin typeface="Calibri"/>
                <a:cs typeface="Calibri"/>
              </a:rPr>
              <a:t>$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string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DF4CD-D0E1-A8D1-6E21-5FCC6CB4025E}"/>
              </a:ext>
            </a:extLst>
          </p:cNvPr>
          <p:cNvSpPr txBox="1"/>
          <p:nvPr/>
        </p:nvSpPr>
        <p:spPr>
          <a:xfrm>
            <a:off x="6857998" y="5383475"/>
            <a:ext cx="5056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On "</a:t>
            </a:r>
            <a:r>
              <a:rPr lang="en-US" b="1" dirty="0" err="1">
                <a:solidFill>
                  <a:schemeClr val="accent4"/>
                </a:solidFill>
                <a:latin typeface="Univers Condensed Light"/>
                <a:ea typeface="+mn-lt"/>
                <a:cs typeface="+mn-lt"/>
              </a:rPr>
              <a:t>OldIntensity</a:t>
            </a:r>
            <a:r>
              <a:rPr lang="en-US" b="1" dirty="0">
                <a:solidFill>
                  <a:schemeClr val="accent4"/>
                </a:solidFill>
                <a:latin typeface="Univers Condensed Light"/>
                <a:ea typeface="+mn-lt"/>
                <a:cs typeface="+mn-lt"/>
              </a:rPr>
              <a:t>" </a:t>
            </a:r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column, add this </a:t>
            </a:r>
            <a:r>
              <a:rPr lang="en-US" b="1" dirty="0" err="1">
                <a:latin typeface="Univers Condensed Light"/>
                <a:cs typeface="Calibri"/>
              </a:rPr>
              <a:t>oldInt</a:t>
            </a:r>
            <a:r>
              <a:rPr lang="en-US" dirty="0">
                <a:solidFill>
                  <a:srgbClr val="FFC000"/>
                </a:solidFill>
                <a:latin typeface="Calibri"/>
                <a:cs typeface="Calibri"/>
              </a:rPr>
              <a:t> number value</a:t>
            </a:r>
            <a:endParaRPr lang="en-US" b="1" dirty="0">
              <a:solidFill>
                <a:srgbClr val="FFC000"/>
              </a:solidFill>
              <a:latin typeface="Univers Condense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FBA52-9375-23AA-0C21-839BF3970253}"/>
              </a:ext>
            </a:extLst>
          </p:cNvPr>
          <p:cNvSpPr txBox="1"/>
          <p:nvPr/>
        </p:nvSpPr>
        <p:spPr>
          <a:xfrm>
            <a:off x="6937166" y="5749630"/>
            <a:ext cx="5056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On "Difference</a:t>
            </a:r>
            <a:r>
              <a:rPr lang="en-US" b="1" dirty="0">
                <a:solidFill>
                  <a:schemeClr val="accent4"/>
                </a:solidFill>
                <a:latin typeface="Univers Condensed Light"/>
                <a:ea typeface="+mn-lt"/>
                <a:cs typeface="+mn-lt"/>
              </a:rPr>
              <a:t>" </a:t>
            </a:r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column, add this </a:t>
            </a:r>
            <a:r>
              <a:rPr lang="en-US" b="1" dirty="0" err="1">
                <a:latin typeface="Univers Condensed Light"/>
                <a:cs typeface="Calibri"/>
              </a:rPr>
              <a:t>diffOfInt</a:t>
            </a:r>
            <a:r>
              <a:rPr lang="en-US" b="1" dirty="0">
                <a:latin typeface="Univers Condensed Light"/>
                <a:cs typeface="Calibri"/>
              </a:rPr>
              <a:t> </a:t>
            </a:r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number value</a:t>
            </a:r>
            <a:endParaRPr lang="en-US" b="1" dirty="0">
              <a:solidFill>
                <a:schemeClr val="accent4"/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0836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9AED0-E127-216F-F36C-D65612714467}"/>
              </a:ext>
            </a:extLst>
          </p:cNvPr>
          <p:cNvSpPr txBox="1"/>
          <p:nvPr/>
        </p:nvSpPr>
        <p:spPr>
          <a:xfrm>
            <a:off x="600912" y="1194679"/>
            <a:ext cx="10994567" cy="1200329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Let's make the table below the Form section, to keep Intensity information!</a:t>
            </a:r>
            <a:endParaRPr lang="en-US" sz="2400" b="1" dirty="0">
              <a:latin typeface="Univers Condensed Light"/>
              <a:ea typeface="+mn-lt"/>
              <a:cs typeface="+mn-lt"/>
            </a:endParaRPr>
          </a:p>
          <a:p>
            <a:endParaRPr lang="en-US" sz="2400" dirty="0">
              <a:latin typeface="Univers Condensed Light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Also, we know we want one table for  VOT, so let's make that too.</a:t>
            </a:r>
            <a:endParaRPr lang="en-US" sz="2400" b="1" dirty="0">
              <a:latin typeface="Univers Condensed Light"/>
              <a:ea typeface="+mn-lt"/>
              <a:cs typeface="+mn-lt"/>
            </a:endParaRPr>
          </a:p>
        </p:txBody>
      </p:sp>
      <p:pic>
        <p:nvPicPr>
          <p:cNvPr id="4" name="Picture 5" descr="Text, table&#10;&#10;Description automatically generated">
            <a:extLst>
              <a:ext uri="{FF2B5EF4-FFF2-40B4-BE49-F238E27FC236}">
                <a16:creationId xmlns:a16="http://schemas.microsoft.com/office/drawing/2014/main" id="{AE3C4824-A949-7892-EB1C-CAAF0DBB2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9" r="-133" b="39729"/>
          <a:stretch/>
        </p:blipFill>
        <p:spPr>
          <a:xfrm>
            <a:off x="142505" y="2808125"/>
            <a:ext cx="11768451" cy="342467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2FF23-09B4-1915-A8E2-AA6C95F8C01A}"/>
              </a:ext>
            </a:extLst>
          </p:cNvPr>
          <p:cNvSpPr/>
          <p:nvPr/>
        </p:nvSpPr>
        <p:spPr>
          <a:xfrm>
            <a:off x="60476" y="3713237"/>
            <a:ext cx="12058952" cy="1124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3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1. Intro:  </a:t>
            </a:r>
            <a:r>
              <a:rPr lang="en-US" dirty="0">
                <a:latin typeface="Univers Condensed Light"/>
              </a:rPr>
              <a:t>p2/7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What can you do with </a:t>
            </a:r>
            <a:r>
              <a:rPr lang="en-US" sz="4800" dirty="0" err="1">
                <a:latin typeface="Univers Condensed Light"/>
              </a:rPr>
              <a:t>Praat</a:t>
            </a:r>
            <a:r>
              <a:rPr lang="en-US" sz="4800" dirty="0">
                <a:latin typeface="Univers Condensed Light"/>
              </a:rPr>
              <a:t> Scripting?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9FE93-B203-D499-D30E-1EC338EB4A6D}"/>
              </a:ext>
            </a:extLst>
          </p:cNvPr>
          <p:cNvSpPr txBox="1"/>
          <p:nvPr/>
        </p:nvSpPr>
        <p:spPr>
          <a:xfrm>
            <a:off x="376053" y="2909454"/>
            <a:ext cx="3513116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Univers Condensed Light"/>
              </a:rPr>
              <a:t>Analyze speech</a:t>
            </a:r>
            <a:endParaRPr lang="en-US" sz="2400" b="1"/>
          </a:p>
          <a:p>
            <a:r>
              <a:rPr lang="en-US" sz="2400" dirty="0">
                <a:latin typeface="Univers Condensed Light"/>
              </a:rPr>
              <a:t>- spectrogram</a:t>
            </a:r>
          </a:p>
          <a:p>
            <a:r>
              <a:rPr lang="en-US" sz="2400" dirty="0">
                <a:latin typeface="Univers Condensed Light"/>
              </a:rPr>
              <a:t>- formants</a:t>
            </a:r>
          </a:p>
          <a:p>
            <a:r>
              <a:rPr lang="en-US" sz="2400" dirty="0">
                <a:latin typeface="Univers Condensed Light"/>
              </a:rPr>
              <a:t>- pitch</a:t>
            </a:r>
          </a:p>
          <a:p>
            <a:r>
              <a:rPr lang="en-US" sz="2400" dirty="0">
                <a:latin typeface="Univers Condensed Light"/>
              </a:rPr>
              <a:t>- intensity</a:t>
            </a:r>
          </a:p>
          <a:p>
            <a:r>
              <a:rPr lang="en-US" sz="2400" dirty="0">
                <a:latin typeface="Univers Condensed Light"/>
              </a:rPr>
              <a:t>- voice quality</a:t>
            </a:r>
          </a:p>
          <a:p>
            <a:r>
              <a:rPr lang="en-US" sz="2400" dirty="0">
                <a:latin typeface="Univers Condensed Light"/>
              </a:rPr>
              <a:t>- labelling by</a:t>
            </a:r>
          </a:p>
          <a:p>
            <a:r>
              <a:rPr lang="en-US" sz="2400" dirty="0">
                <a:latin typeface="Univers Condensed Light"/>
              </a:rPr>
              <a:t>     - phonemes</a:t>
            </a:r>
          </a:p>
          <a:p>
            <a:r>
              <a:rPr lang="en-US" sz="2400" dirty="0">
                <a:latin typeface="Univers Condensed Light"/>
              </a:rPr>
              <a:t>     - words</a:t>
            </a:r>
          </a:p>
          <a:p>
            <a:r>
              <a:rPr lang="en-US" sz="2400" dirty="0">
                <a:latin typeface="Univers Condensed Light"/>
              </a:rPr>
              <a:t>     - turns...etc.</a:t>
            </a:r>
          </a:p>
          <a:p>
            <a:endParaRPr lang="en-US" sz="2400" dirty="0">
              <a:latin typeface="Univers Condensed Light"/>
            </a:endParaRPr>
          </a:p>
          <a:p>
            <a:endParaRPr lang="en-US" sz="2400" dirty="0">
              <a:latin typeface="Univers Condensed Light"/>
            </a:endParaRPr>
          </a:p>
          <a:p>
            <a:endParaRPr lang="en-US" sz="3200">
              <a:latin typeface="Univers Condensed Light"/>
            </a:endParaRPr>
          </a:p>
          <a:p>
            <a:endParaRPr lang="en-US">
              <a:latin typeface="The Hand"/>
            </a:endParaRPr>
          </a:p>
          <a:p>
            <a:endParaRPr lang="en-US" sz="4000">
              <a:latin typeface="Univers Condensed Light"/>
            </a:endParaRPr>
          </a:p>
          <a:p>
            <a:endParaRPr lang="en-US" sz="400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439AD-21DC-C29D-1537-8838D978E1E8}"/>
              </a:ext>
            </a:extLst>
          </p:cNvPr>
          <p:cNvSpPr txBox="1"/>
          <p:nvPr/>
        </p:nvSpPr>
        <p:spPr>
          <a:xfrm>
            <a:off x="3859482" y="2958935"/>
            <a:ext cx="374072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</a:rPr>
              <a:t>Manipulate speech</a:t>
            </a:r>
            <a:endParaRPr lang="en-US" sz="2400" b="1"/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- copy and paste sounds</a:t>
            </a: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- change </a:t>
            </a:r>
            <a:endParaRPr lang="en-US" sz="2400">
              <a:latin typeface="The Hand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     - intensity,</a:t>
            </a:r>
            <a:endParaRPr lang="en-US" sz="2400">
              <a:latin typeface="The Hand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     - pitch</a:t>
            </a:r>
            <a:endParaRPr lang="en-US" sz="2400">
              <a:latin typeface="The Hand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     - duration...etc.</a:t>
            </a:r>
            <a:endParaRPr lang="en-US" sz="2400"/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- filtering</a:t>
            </a:r>
          </a:p>
          <a:p>
            <a:r>
              <a:rPr lang="en-US" sz="2400" dirty="0">
                <a:latin typeface="Univers Condensed Light"/>
              </a:rPr>
              <a:t>- synthesize speech</a:t>
            </a:r>
          </a:p>
          <a:p>
            <a:endParaRPr lang="en-US" sz="2400" dirty="0">
              <a:latin typeface="Univers Condensed Light"/>
            </a:endParaRPr>
          </a:p>
          <a:p>
            <a:endParaRPr lang="en-US" sz="4400" dirty="0">
              <a:latin typeface="Univers Condensed Light"/>
            </a:endParaRPr>
          </a:p>
          <a:p>
            <a:endParaRPr lang="en-US" sz="4000">
              <a:latin typeface="Univers Condense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85D91-0038-010C-02B4-ABFB95277DAF}"/>
              </a:ext>
            </a:extLst>
          </p:cNvPr>
          <p:cNvSpPr txBox="1"/>
          <p:nvPr/>
        </p:nvSpPr>
        <p:spPr>
          <a:xfrm>
            <a:off x="7887194" y="3008414"/>
            <a:ext cx="402771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Univers Condensed Light"/>
              </a:rPr>
              <a:t>Speech data processing</a:t>
            </a:r>
            <a:endParaRPr lang="en-US" sz="2400" b="1"/>
          </a:p>
          <a:p>
            <a:r>
              <a:rPr lang="en-US" sz="2400" dirty="0">
                <a:latin typeface="Univers Condensed Light"/>
              </a:rPr>
              <a:t>- Get a table of acoustic measures</a:t>
            </a:r>
          </a:p>
          <a:p>
            <a:r>
              <a:rPr lang="en-US" sz="2400" dirty="0">
                <a:latin typeface="Univers Condensed Light"/>
              </a:rPr>
              <a:t>- Get graphics of </a:t>
            </a:r>
          </a:p>
          <a:p>
            <a:r>
              <a:rPr lang="en-US" sz="2400" dirty="0">
                <a:latin typeface="Univers Condensed Light"/>
              </a:rPr>
              <a:t>     - vowel space</a:t>
            </a:r>
          </a:p>
          <a:p>
            <a:r>
              <a:rPr lang="en-US" sz="2400" dirty="0">
                <a:latin typeface="Univers Condensed Light"/>
              </a:rPr>
              <a:t>     - spectrum slices</a:t>
            </a:r>
          </a:p>
          <a:p>
            <a:r>
              <a:rPr lang="en-US" sz="2400" dirty="0">
                <a:latin typeface="Univers Condensed Light"/>
              </a:rPr>
              <a:t>     - LPC slices...etc.</a:t>
            </a:r>
          </a:p>
          <a:p>
            <a:r>
              <a:rPr lang="en-US" sz="2400" dirty="0">
                <a:latin typeface="Univers Condensed Light"/>
              </a:rPr>
              <a:t>- Stats</a:t>
            </a:r>
          </a:p>
          <a:p>
            <a:endParaRPr lang="en-US" sz="2400" dirty="0">
              <a:latin typeface="Univers Condensed Light"/>
            </a:endParaRPr>
          </a:p>
          <a:p>
            <a:endParaRPr lang="en-US" sz="3200" dirty="0">
              <a:latin typeface="Univers Condensed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D03D2-527E-6FB7-5B68-C98E2CEB4F53}"/>
              </a:ext>
            </a:extLst>
          </p:cNvPr>
          <p:cNvSpPr txBox="1"/>
          <p:nvPr/>
        </p:nvSpPr>
        <p:spPr>
          <a:xfrm>
            <a:off x="227610" y="1138050"/>
            <a:ext cx="1173677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latin typeface="Univers Condensed Light"/>
              </a:rPr>
              <a:t>Answer: you can do anything you can do with </a:t>
            </a:r>
            <a:r>
              <a:rPr lang="en-US" sz="4000" dirty="0" err="1">
                <a:latin typeface="Univers Condensed Light"/>
              </a:rPr>
              <a:t>Praat</a:t>
            </a:r>
            <a:r>
              <a:rPr lang="en-US" sz="4000" dirty="0">
                <a:latin typeface="Univers Condensed Light"/>
              </a:rPr>
              <a:t> GUI</a:t>
            </a:r>
          </a:p>
          <a:p>
            <a:pPr algn="ctr"/>
            <a:r>
              <a:rPr lang="en-US" sz="4000" dirty="0">
                <a:latin typeface="Univers Condensed Light"/>
              </a:rPr>
              <a:t>-- and can handle </a:t>
            </a:r>
            <a:r>
              <a:rPr lang="en-US" sz="4000" b="1" dirty="0">
                <a:latin typeface="Univers Condensed Light"/>
              </a:rPr>
              <a:t>a lot of data</a:t>
            </a:r>
            <a:r>
              <a:rPr lang="en-US" sz="4000" dirty="0">
                <a:latin typeface="Univers Condensed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4162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Step6</a:t>
            </a:r>
            <a:r>
              <a:rPr lang="en-US" sz="4800" dirty="0">
                <a:latin typeface="Univers Condensed Light"/>
              </a:rPr>
              <a:t>: Loop through extracted sounds to normalize 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9AED0-E127-216F-F36C-D65612714467}"/>
              </a:ext>
            </a:extLst>
          </p:cNvPr>
          <p:cNvSpPr txBox="1"/>
          <p:nvPr/>
        </p:nvSpPr>
        <p:spPr>
          <a:xfrm>
            <a:off x="600912" y="1194679"/>
            <a:ext cx="10994567" cy="1200329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Let's make the table below the Form section, to keep Intensity information!</a:t>
            </a:r>
            <a:endParaRPr lang="en-US" sz="2400" b="1" dirty="0">
              <a:latin typeface="Univers Condensed Light"/>
              <a:ea typeface="+mn-lt"/>
              <a:cs typeface="+mn-lt"/>
            </a:endParaRPr>
          </a:p>
          <a:p>
            <a:endParaRPr lang="en-US" sz="2400" dirty="0">
              <a:latin typeface="Univers Condensed Light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Also, we know we want one table for  VOT, so let's make that too.</a:t>
            </a:r>
            <a:endParaRPr lang="en-US" sz="2400" b="1" dirty="0">
              <a:latin typeface="Univers Condensed Light"/>
              <a:ea typeface="+mn-lt"/>
              <a:cs typeface="+mn-lt"/>
            </a:endParaRPr>
          </a:p>
        </p:txBody>
      </p:sp>
      <p:pic>
        <p:nvPicPr>
          <p:cNvPr id="4" name="Picture 5" descr="Text, table&#10;&#10;Description automatically generated">
            <a:extLst>
              <a:ext uri="{FF2B5EF4-FFF2-40B4-BE49-F238E27FC236}">
                <a16:creationId xmlns:a16="http://schemas.microsoft.com/office/drawing/2014/main" id="{AE3C4824-A949-7892-EB1C-CAAF0DBB2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9" r="-133" b="39729"/>
          <a:stretch/>
        </p:blipFill>
        <p:spPr>
          <a:xfrm>
            <a:off x="142505" y="2808125"/>
            <a:ext cx="11768451" cy="342467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2FF23-09B4-1915-A8E2-AA6C95F8C01A}"/>
              </a:ext>
            </a:extLst>
          </p:cNvPr>
          <p:cNvSpPr/>
          <p:nvPr/>
        </p:nvSpPr>
        <p:spPr>
          <a:xfrm>
            <a:off x="60476" y="3713237"/>
            <a:ext cx="12058952" cy="1124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6C138-A3A3-89D3-7635-9302AF6E0480}"/>
              </a:ext>
            </a:extLst>
          </p:cNvPr>
          <p:cNvSpPr txBox="1"/>
          <p:nvPr/>
        </p:nvSpPr>
        <p:spPr>
          <a:xfrm>
            <a:off x="5395025" y="3994173"/>
            <a:ext cx="2084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Naming  Table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393CD-B25A-7945-71AC-4BA893A8C77F}"/>
              </a:ext>
            </a:extLst>
          </p:cNvPr>
          <p:cNvSpPr txBox="1"/>
          <p:nvPr/>
        </p:nvSpPr>
        <p:spPr>
          <a:xfrm>
            <a:off x="7396788" y="3994173"/>
            <a:ext cx="947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Univers Condensed Light"/>
              </a:rPr>
              <a:t># of 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D71BC-36D6-BBA2-83DB-DE637EB326E8}"/>
              </a:ext>
            </a:extLst>
          </p:cNvPr>
          <p:cNvSpPr txBox="1"/>
          <p:nvPr/>
        </p:nvSpPr>
        <p:spPr>
          <a:xfrm>
            <a:off x="8279741" y="3994172"/>
            <a:ext cx="3911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Univers Condensed Light"/>
              </a:rPr>
              <a:t>List of column names (space = end of name)</a:t>
            </a:r>
          </a:p>
        </p:txBody>
      </p:sp>
    </p:spTree>
    <p:extLst>
      <p:ext uri="{BB962C8B-B14F-4D97-AF65-F5344CB8AC3E}">
        <p14:creationId xmlns:p14="http://schemas.microsoft.com/office/powerpoint/2010/main" val="235968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C01A97-65E0-4865-B981-D326A284F3B9}"/>
              </a:ext>
            </a:extLst>
          </p:cNvPr>
          <p:cNvSpPr txBox="1"/>
          <p:nvPr/>
        </p:nvSpPr>
        <p:spPr>
          <a:xfrm>
            <a:off x="2101933" y="2844140"/>
            <a:ext cx="7680255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Univers Condensed Light"/>
              </a:rPr>
              <a:t>We are halfway through :)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9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6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1C4352-93F4-0C99-B32D-780D3C6C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44" y="901773"/>
            <a:ext cx="8911770" cy="460088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1028666" y="5544169"/>
            <a:ext cx="9946289" cy="1151827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9946289"/>
                      <a:gd name="connsiteY0" fmla="*/ 191975 h 1151827"/>
                      <a:gd name="connsiteX1" fmla="*/ 191975 w 9946289"/>
                      <a:gd name="connsiteY1" fmla="*/ 0 h 1151827"/>
                      <a:gd name="connsiteX2" fmla="*/ 874999 w 9946289"/>
                      <a:gd name="connsiteY2" fmla="*/ 0 h 1151827"/>
                      <a:gd name="connsiteX3" fmla="*/ 1749270 w 9946289"/>
                      <a:gd name="connsiteY3" fmla="*/ 0 h 1151827"/>
                      <a:gd name="connsiteX4" fmla="*/ 2432294 w 9946289"/>
                      <a:gd name="connsiteY4" fmla="*/ 0 h 1151827"/>
                      <a:gd name="connsiteX5" fmla="*/ 3115319 w 9946289"/>
                      <a:gd name="connsiteY5" fmla="*/ 0 h 1151827"/>
                      <a:gd name="connsiteX6" fmla="*/ 3989590 w 9946289"/>
                      <a:gd name="connsiteY6" fmla="*/ 0 h 1151827"/>
                      <a:gd name="connsiteX7" fmla="*/ 4481367 w 9946289"/>
                      <a:gd name="connsiteY7" fmla="*/ 0 h 1151827"/>
                      <a:gd name="connsiteX8" fmla="*/ 4973145 w 9946289"/>
                      <a:gd name="connsiteY8" fmla="*/ 0 h 1151827"/>
                      <a:gd name="connsiteX9" fmla="*/ 5560545 w 9946289"/>
                      <a:gd name="connsiteY9" fmla="*/ 0 h 1151827"/>
                      <a:gd name="connsiteX10" fmla="*/ 6434816 w 9946289"/>
                      <a:gd name="connsiteY10" fmla="*/ 0 h 1151827"/>
                      <a:gd name="connsiteX11" fmla="*/ 7213464 w 9946289"/>
                      <a:gd name="connsiteY11" fmla="*/ 0 h 1151827"/>
                      <a:gd name="connsiteX12" fmla="*/ 7800865 w 9946289"/>
                      <a:gd name="connsiteY12" fmla="*/ 0 h 1151827"/>
                      <a:gd name="connsiteX13" fmla="*/ 8197019 w 9946289"/>
                      <a:gd name="connsiteY13" fmla="*/ 0 h 1151827"/>
                      <a:gd name="connsiteX14" fmla="*/ 8975666 w 9946289"/>
                      <a:gd name="connsiteY14" fmla="*/ 0 h 1151827"/>
                      <a:gd name="connsiteX15" fmla="*/ 9754314 w 9946289"/>
                      <a:gd name="connsiteY15" fmla="*/ 0 h 1151827"/>
                      <a:gd name="connsiteX16" fmla="*/ 9946289 w 9946289"/>
                      <a:gd name="connsiteY16" fmla="*/ 191975 h 1151827"/>
                      <a:gd name="connsiteX17" fmla="*/ 9946289 w 9946289"/>
                      <a:gd name="connsiteY17" fmla="*/ 560556 h 1151827"/>
                      <a:gd name="connsiteX18" fmla="*/ 9946289 w 9946289"/>
                      <a:gd name="connsiteY18" fmla="*/ 959852 h 1151827"/>
                      <a:gd name="connsiteX19" fmla="*/ 9754314 w 9946289"/>
                      <a:gd name="connsiteY19" fmla="*/ 1151827 h 1151827"/>
                      <a:gd name="connsiteX20" fmla="*/ 9166913 w 9946289"/>
                      <a:gd name="connsiteY20" fmla="*/ 1151827 h 1151827"/>
                      <a:gd name="connsiteX21" fmla="*/ 8388266 w 9946289"/>
                      <a:gd name="connsiteY21" fmla="*/ 1151827 h 1151827"/>
                      <a:gd name="connsiteX22" fmla="*/ 7992112 w 9946289"/>
                      <a:gd name="connsiteY22" fmla="*/ 1151827 h 1151827"/>
                      <a:gd name="connsiteX23" fmla="*/ 7500334 w 9946289"/>
                      <a:gd name="connsiteY23" fmla="*/ 1151827 h 1151827"/>
                      <a:gd name="connsiteX24" fmla="*/ 6626063 w 9946289"/>
                      <a:gd name="connsiteY24" fmla="*/ 1151827 h 1151827"/>
                      <a:gd name="connsiteX25" fmla="*/ 5751792 w 9946289"/>
                      <a:gd name="connsiteY25" fmla="*/ 1151827 h 1151827"/>
                      <a:gd name="connsiteX26" fmla="*/ 5068768 w 9946289"/>
                      <a:gd name="connsiteY26" fmla="*/ 1151827 h 1151827"/>
                      <a:gd name="connsiteX27" fmla="*/ 4194497 w 9946289"/>
                      <a:gd name="connsiteY27" fmla="*/ 1151827 h 1151827"/>
                      <a:gd name="connsiteX28" fmla="*/ 3702719 w 9946289"/>
                      <a:gd name="connsiteY28" fmla="*/ 1151827 h 1151827"/>
                      <a:gd name="connsiteX29" fmla="*/ 2828448 w 9946289"/>
                      <a:gd name="connsiteY29" fmla="*/ 1151827 h 1151827"/>
                      <a:gd name="connsiteX30" fmla="*/ 2336671 w 9946289"/>
                      <a:gd name="connsiteY30" fmla="*/ 1151827 h 1151827"/>
                      <a:gd name="connsiteX31" fmla="*/ 1462400 w 9946289"/>
                      <a:gd name="connsiteY31" fmla="*/ 1151827 h 1151827"/>
                      <a:gd name="connsiteX32" fmla="*/ 191975 w 9946289"/>
                      <a:gd name="connsiteY32" fmla="*/ 1151827 h 1151827"/>
                      <a:gd name="connsiteX33" fmla="*/ 0 w 9946289"/>
                      <a:gd name="connsiteY33" fmla="*/ 959852 h 1151827"/>
                      <a:gd name="connsiteX34" fmla="*/ 0 w 9946289"/>
                      <a:gd name="connsiteY34" fmla="*/ 598950 h 1151827"/>
                      <a:gd name="connsiteX35" fmla="*/ 0 w 9946289"/>
                      <a:gd name="connsiteY35" fmla="*/ 191975 h 1151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946289" h="1151827" fill="none" extrusionOk="0">
                        <a:moveTo>
                          <a:pt x="0" y="191975"/>
                        </a:moveTo>
                        <a:cubicBezTo>
                          <a:pt x="-21857" y="95021"/>
                          <a:pt x="86378" y="3558"/>
                          <a:pt x="191975" y="0"/>
                        </a:cubicBezTo>
                        <a:cubicBezTo>
                          <a:pt x="380739" y="9705"/>
                          <a:pt x="548491" y="6272"/>
                          <a:pt x="874999" y="0"/>
                        </a:cubicBezTo>
                        <a:cubicBezTo>
                          <a:pt x="1201507" y="-6272"/>
                          <a:pt x="1374542" y="30679"/>
                          <a:pt x="1749270" y="0"/>
                        </a:cubicBezTo>
                        <a:cubicBezTo>
                          <a:pt x="2123998" y="-30679"/>
                          <a:pt x="2120921" y="-22534"/>
                          <a:pt x="2432294" y="0"/>
                        </a:cubicBezTo>
                        <a:cubicBezTo>
                          <a:pt x="2743667" y="22534"/>
                          <a:pt x="2818094" y="-31055"/>
                          <a:pt x="3115319" y="0"/>
                        </a:cubicBezTo>
                        <a:cubicBezTo>
                          <a:pt x="3412545" y="31055"/>
                          <a:pt x="3560851" y="-18423"/>
                          <a:pt x="3989590" y="0"/>
                        </a:cubicBezTo>
                        <a:cubicBezTo>
                          <a:pt x="4418329" y="18423"/>
                          <a:pt x="4352310" y="-3559"/>
                          <a:pt x="4481367" y="0"/>
                        </a:cubicBezTo>
                        <a:cubicBezTo>
                          <a:pt x="4610424" y="3559"/>
                          <a:pt x="4817711" y="-181"/>
                          <a:pt x="4973145" y="0"/>
                        </a:cubicBezTo>
                        <a:cubicBezTo>
                          <a:pt x="5128579" y="181"/>
                          <a:pt x="5441038" y="-10826"/>
                          <a:pt x="5560545" y="0"/>
                        </a:cubicBezTo>
                        <a:cubicBezTo>
                          <a:pt x="5680052" y="10826"/>
                          <a:pt x="6018492" y="24130"/>
                          <a:pt x="6434816" y="0"/>
                        </a:cubicBezTo>
                        <a:cubicBezTo>
                          <a:pt x="6851140" y="-24130"/>
                          <a:pt x="6994136" y="-30040"/>
                          <a:pt x="7213464" y="0"/>
                        </a:cubicBezTo>
                        <a:cubicBezTo>
                          <a:pt x="7432792" y="30040"/>
                          <a:pt x="7532107" y="-11155"/>
                          <a:pt x="7800865" y="0"/>
                        </a:cubicBezTo>
                        <a:cubicBezTo>
                          <a:pt x="8069623" y="11155"/>
                          <a:pt x="8109663" y="-3760"/>
                          <a:pt x="8197019" y="0"/>
                        </a:cubicBezTo>
                        <a:cubicBezTo>
                          <a:pt x="8284375" y="3760"/>
                          <a:pt x="8804898" y="1455"/>
                          <a:pt x="8975666" y="0"/>
                        </a:cubicBezTo>
                        <a:cubicBezTo>
                          <a:pt x="9146434" y="-1455"/>
                          <a:pt x="9517736" y="-31604"/>
                          <a:pt x="9754314" y="0"/>
                        </a:cubicBezTo>
                        <a:cubicBezTo>
                          <a:pt x="9843961" y="10002"/>
                          <a:pt x="9953669" y="79258"/>
                          <a:pt x="9946289" y="191975"/>
                        </a:cubicBezTo>
                        <a:cubicBezTo>
                          <a:pt x="9930534" y="304518"/>
                          <a:pt x="9960192" y="452236"/>
                          <a:pt x="9946289" y="560556"/>
                        </a:cubicBezTo>
                        <a:cubicBezTo>
                          <a:pt x="9932386" y="668876"/>
                          <a:pt x="9941366" y="764681"/>
                          <a:pt x="9946289" y="959852"/>
                        </a:cubicBezTo>
                        <a:cubicBezTo>
                          <a:pt x="9930969" y="1075816"/>
                          <a:pt x="9875794" y="1171246"/>
                          <a:pt x="9754314" y="1151827"/>
                        </a:cubicBezTo>
                        <a:cubicBezTo>
                          <a:pt x="9544492" y="1124324"/>
                          <a:pt x="9410788" y="1180488"/>
                          <a:pt x="9166913" y="1151827"/>
                        </a:cubicBezTo>
                        <a:cubicBezTo>
                          <a:pt x="8923038" y="1123166"/>
                          <a:pt x="8672181" y="1132248"/>
                          <a:pt x="8388266" y="1151827"/>
                        </a:cubicBezTo>
                        <a:cubicBezTo>
                          <a:pt x="8104351" y="1171406"/>
                          <a:pt x="8087057" y="1148197"/>
                          <a:pt x="7992112" y="1151827"/>
                        </a:cubicBezTo>
                        <a:cubicBezTo>
                          <a:pt x="7897167" y="1155457"/>
                          <a:pt x="7733189" y="1159860"/>
                          <a:pt x="7500334" y="1151827"/>
                        </a:cubicBezTo>
                        <a:cubicBezTo>
                          <a:pt x="7267479" y="1143794"/>
                          <a:pt x="6920387" y="1153844"/>
                          <a:pt x="6626063" y="1151827"/>
                        </a:cubicBezTo>
                        <a:cubicBezTo>
                          <a:pt x="6331739" y="1149810"/>
                          <a:pt x="6173423" y="1116547"/>
                          <a:pt x="5751792" y="1151827"/>
                        </a:cubicBezTo>
                        <a:cubicBezTo>
                          <a:pt x="5330161" y="1187107"/>
                          <a:pt x="5257281" y="1125009"/>
                          <a:pt x="5068768" y="1151827"/>
                        </a:cubicBezTo>
                        <a:cubicBezTo>
                          <a:pt x="4880255" y="1178645"/>
                          <a:pt x="4627994" y="1145018"/>
                          <a:pt x="4194497" y="1151827"/>
                        </a:cubicBezTo>
                        <a:cubicBezTo>
                          <a:pt x="3761000" y="1158636"/>
                          <a:pt x="3858089" y="1134910"/>
                          <a:pt x="3702719" y="1151827"/>
                        </a:cubicBezTo>
                        <a:cubicBezTo>
                          <a:pt x="3547349" y="1168744"/>
                          <a:pt x="3126109" y="1148788"/>
                          <a:pt x="2828448" y="1151827"/>
                        </a:cubicBezTo>
                        <a:cubicBezTo>
                          <a:pt x="2530787" y="1154866"/>
                          <a:pt x="2544398" y="1136113"/>
                          <a:pt x="2336671" y="1151827"/>
                        </a:cubicBezTo>
                        <a:cubicBezTo>
                          <a:pt x="2128944" y="1167541"/>
                          <a:pt x="1819613" y="1181213"/>
                          <a:pt x="1462400" y="1151827"/>
                        </a:cubicBezTo>
                        <a:cubicBezTo>
                          <a:pt x="1105187" y="1122441"/>
                          <a:pt x="537545" y="1126122"/>
                          <a:pt x="191975" y="1151827"/>
                        </a:cubicBezTo>
                        <a:cubicBezTo>
                          <a:pt x="100676" y="1142008"/>
                          <a:pt x="12653" y="1067618"/>
                          <a:pt x="0" y="959852"/>
                        </a:cubicBezTo>
                        <a:cubicBezTo>
                          <a:pt x="7413" y="781212"/>
                          <a:pt x="-13505" y="751844"/>
                          <a:pt x="0" y="598950"/>
                        </a:cubicBezTo>
                        <a:cubicBezTo>
                          <a:pt x="13505" y="446056"/>
                          <a:pt x="18407" y="353273"/>
                          <a:pt x="0" y="191975"/>
                        </a:cubicBezTo>
                        <a:close/>
                      </a:path>
                      <a:path w="9946289" h="1151827" stroke="0" extrusionOk="0">
                        <a:moveTo>
                          <a:pt x="0" y="191975"/>
                        </a:moveTo>
                        <a:cubicBezTo>
                          <a:pt x="4517" y="72120"/>
                          <a:pt x="86497" y="3318"/>
                          <a:pt x="191975" y="0"/>
                        </a:cubicBezTo>
                        <a:cubicBezTo>
                          <a:pt x="328243" y="-3873"/>
                          <a:pt x="404550" y="-14651"/>
                          <a:pt x="588129" y="0"/>
                        </a:cubicBezTo>
                        <a:cubicBezTo>
                          <a:pt x="771708" y="14651"/>
                          <a:pt x="1196326" y="34410"/>
                          <a:pt x="1462400" y="0"/>
                        </a:cubicBezTo>
                        <a:cubicBezTo>
                          <a:pt x="1728474" y="-34410"/>
                          <a:pt x="1826939" y="10537"/>
                          <a:pt x="2145424" y="0"/>
                        </a:cubicBezTo>
                        <a:cubicBezTo>
                          <a:pt x="2463909" y="-10537"/>
                          <a:pt x="2539458" y="7676"/>
                          <a:pt x="2732825" y="0"/>
                        </a:cubicBezTo>
                        <a:cubicBezTo>
                          <a:pt x="2926192" y="-7676"/>
                          <a:pt x="2948886" y="10521"/>
                          <a:pt x="3128979" y="0"/>
                        </a:cubicBezTo>
                        <a:cubicBezTo>
                          <a:pt x="3309072" y="-10521"/>
                          <a:pt x="3753389" y="-43083"/>
                          <a:pt x="4003250" y="0"/>
                        </a:cubicBezTo>
                        <a:cubicBezTo>
                          <a:pt x="4253111" y="43083"/>
                          <a:pt x="4541515" y="42802"/>
                          <a:pt x="4877521" y="0"/>
                        </a:cubicBezTo>
                        <a:cubicBezTo>
                          <a:pt x="5213527" y="-42802"/>
                          <a:pt x="5246831" y="-18595"/>
                          <a:pt x="5369299" y="0"/>
                        </a:cubicBezTo>
                        <a:cubicBezTo>
                          <a:pt x="5491767" y="18595"/>
                          <a:pt x="5696491" y="-18912"/>
                          <a:pt x="5861076" y="0"/>
                        </a:cubicBezTo>
                        <a:cubicBezTo>
                          <a:pt x="6025661" y="18912"/>
                          <a:pt x="6282928" y="-9628"/>
                          <a:pt x="6639724" y="0"/>
                        </a:cubicBezTo>
                        <a:cubicBezTo>
                          <a:pt x="6996520" y="9628"/>
                          <a:pt x="7161806" y="20535"/>
                          <a:pt x="7513995" y="0"/>
                        </a:cubicBezTo>
                        <a:cubicBezTo>
                          <a:pt x="7866184" y="-20535"/>
                          <a:pt x="7808629" y="-11917"/>
                          <a:pt x="8101395" y="0"/>
                        </a:cubicBezTo>
                        <a:cubicBezTo>
                          <a:pt x="8394161" y="11917"/>
                          <a:pt x="8539621" y="31046"/>
                          <a:pt x="8784420" y="0"/>
                        </a:cubicBezTo>
                        <a:cubicBezTo>
                          <a:pt x="9029219" y="-31046"/>
                          <a:pt x="9527419" y="-17152"/>
                          <a:pt x="9754314" y="0"/>
                        </a:cubicBezTo>
                        <a:cubicBezTo>
                          <a:pt x="9860660" y="-3649"/>
                          <a:pt x="9944138" y="87519"/>
                          <a:pt x="9946289" y="191975"/>
                        </a:cubicBezTo>
                        <a:cubicBezTo>
                          <a:pt x="9953678" y="333124"/>
                          <a:pt x="9942652" y="502896"/>
                          <a:pt x="9946289" y="583592"/>
                        </a:cubicBezTo>
                        <a:cubicBezTo>
                          <a:pt x="9949926" y="664288"/>
                          <a:pt x="9945648" y="816688"/>
                          <a:pt x="9946289" y="959852"/>
                        </a:cubicBezTo>
                        <a:cubicBezTo>
                          <a:pt x="9941733" y="1073031"/>
                          <a:pt x="9875778" y="1171491"/>
                          <a:pt x="9754314" y="1151827"/>
                        </a:cubicBezTo>
                        <a:cubicBezTo>
                          <a:pt x="9602346" y="1165673"/>
                          <a:pt x="9346936" y="1162799"/>
                          <a:pt x="9166913" y="1151827"/>
                        </a:cubicBezTo>
                        <a:cubicBezTo>
                          <a:pt x="8986890" y="1140855"/>
                          <a:pt x="8924211" y="1150555"/>
                          <a:pt x="8770759" y="1151827"/>
                        </a:cubicBezTo>
                        <a:cubicBezTo>
                          <a:pt x="8617307" y="1153099"/>
                          <a:pt x="8104229" y="1146103"/>
                          <a:pt x="7896488" y="1151827"/>
                        </a:cubicBezTo>
                        <a:cubicBezTo>
                          <a:pt x="7688747" y="1157551"/>
                          <a:pt x="7637333" y="1130994"/>
                          <a:pt x="7404711" y="1151827"/>
                        </a:cubicBezTo>
                        <a:cubicBezTo>
                          <a:pt x="7172089" y="1172660"/>
                          <a:pt x="7157877" y="1151514"/>
                          <a:pt x="7008557" y="1151827"/>
                        </a:cubicBezTo>
                        <a:cubicBezTo>
                          <a:pt x="6859237" y="1152140"/>
                          <a:pt x="6544623" y="1156057"/>
                          <a:pt x="6134286" y="1151827"/>
                        </a:cubicBezTo>
                        <a:cubicBezTo>
                          <a:pt x="5723949" y="1147597"/>
                          <a:pt x="5767960" y="1145999"/>
                          <a:pt x="5546885" y="1151827"/>
                        </a:cubicBezTo>
                        <a:cubicBezTo>
                          <a:pt x="5325810" y="1157655"/>
                          <a:pt x="4930690" y="1184753"/>
                          <a:pt x="4672614" y="1151827"/>
                        </a:cubicBezTo>
                        <a:cubicBezTo>
                          <a:pt x="4414538" y="1118901"/>
                          <a:pt x="4238286" y="1152020"/>
                          <a:pt x="4085213" y="1151827"/>
                        </a:cubicBezTo>
                        <a:cubicBezTo>
                          <a:pt x="3932140" y="1151634"/>
                          <a:pt x="3770265" y="1168545"/>
                          <a:pt x="3689059" y="1151827"/>
                        </a:cubicBezTo>
                        <a:cubicBezTo>
                          <a:pt x="3607853" y="1135109"/>
                          <a:pt x="3130800" y="1155280"/>
                          <a:pt x="2910411" y="1151827"/>
                        </a:cubicBezTo>
                        <a:cubicBezTo>
                          <a:pt x="2690022" y="1148374"/>
                          <a:pt x="2388977" y="1192824"/>
                          <a:pt x="2036140" y="1151827"/>
                        </a:cubicBezTo>
                        <a:cubicBezTo>
                          <a:pt x="1683303" y="1110830"/>
                          <a:pt x="1440226" y="1180731"/>
                          <a:pt x="1161869" y="1151827"/>
                        </a:cubicBezTo>
                        <a:cubicBezTo>
                          <a:pt x="883512" y="1122923"/>
                          <a:pt x="480650" y="1148552"/>
                          <a:pt x="191975" y="1151827"/>
                        </a:cubicBezTo>
                        <a:cubicBezTo>
                          <a:pt x="89532" y="1149477"/>
                          <a:pt x="4763" y="1068563"/>
                          <a:pt x="0" y="959852"/>
                        </a:cubicBezTo>
                        <a:cubicBezTo>
                          <a:pt x="-6690" y="825209"/>
                          <a:pt x="-7780" y="748456"/>
                          <a:pt x="0" y="583592"/>
                        </a:cubicBezTo>
                        <a:cubicBezTo>
                          <a:pt x="7780" y="418728"/>
                          <a:pt x="10823" y="308459"/>
                          <a:pt x="0" y="19197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The plan: loop should check each interval on  Tier3, from left to right, and get duration of the interval only if the interval has the label "VOT" in it.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282A5C-23FB-318E-F963-7E55AF7C5DEB}"/>
              </a:ext>
            </a:extLst>
          </p:cNvPr>
          <p:cNvSpPr/>
          <p:nvPr/>
        </p:nvSpPr>
        <p:spPr>
          <a:xfrm>
            <a:off x="1245809" y="4783666"/>
            <a:ext cx="10268857" cy="616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2B9CB1D4-7E25-B758-C0F3-78DB3BE81AFA}"/>
              </a:ext>
            </a:extLst>
          </p:cNvPr>
          <p:cNvSpPr/>
          <p:nvPr/>
        </p:nvSpPr>
        <p:spPr>
          <a:xfrm rot="9060000">
            <a:off x="7017103" y="5291876"/>
            <a:ext cx="215516" cy="505798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94681"/>
            <a:ext cx="88339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selectObject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"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TextGrid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" +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sound_object_name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$</a:t>
            </a:r>
            <a:endParaRPr lang="en-US" sz="2000">
              <a:solidFill>
                <a:schemeClr val="bg2">
                  <a:lumMod val="75000"/>
                </a:schemeClr>
              </a:solidFill>
              <a:cs typeface="Calibri" panose="020F0502020204030204"/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= Get number of intervals: 3 </a:t>
            </a:r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76095" y="990312"/>
            <a:ext cx="3197147" cy="668018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111339 h 668018"/>
                      <a:gd name="connsiteX1" fmla="*/ 111339 w 3197147"/>
                      <a:gd name="connsiteY1" fmla="*/ 0 h 668018"/>
                      <a:gd name="connsiteX2" fmla="*/ 676488 w 3197147"/>
                      <a:gd name="connsiteY2" fmla="*/ 0 h 668018"/>
                      <a:gd name="connsiteX3" fmla="*/ 1182148 w 3197147"/>
                      <a:gd name="connsiteY3" fmla="*/ 0 h 668018"/>
                      <a:gd name="connsiteX4" fmla="*/ 1836531 w 3197147"/>
                      <a:gd name="connsiteY4" fmla="*/ 0 h 668018"/>
                      <a:gd name="connsiteX5" fmla="*/ 2371935 w 3197147"/>
                      <a:gd name="connsiteY5" fmla="*/ 0 h 668018"/>
                      <a:gd name="connsiteX6" fmla="*/ 3085808 w 3197147"/>
                      <a:gd name="connsiteY6" fmla="*/ 0 h 668018"/>
                      <a:gd name="connsiteX7" fmla="*/ 3197147 w 3197147"/>
                      <a:gd name="connsiteY7" fmla="*/ 111339 h 668018"/>
                      <a:gd name="connsiteX8" fmla="*/ 3197147 w 3197147"/>
                      <a:gd name="connsiteY8" fmla="*/ 556679 h 668018"/>
                      <a:gd name="connsiteX9" fmla="*/ 3085808 w 3197147"/>
                      <a:gd name="connsiteY9" fmla="*/ 668018 h 668018"/>
                      <a:gd name="connsiteX10" fmla="*/ 2550404 w 3197147"/>
                      <a:gd name="connsiteY10" fmla="*/ 668018 h 668018"/>
                      <a:gd name="connsiteX11" fmla="*/ 1896020 w 3197147"/>
                      <a:gd name="connsiteY11" fmla="*/ 668018 h 668018"/>
                      <a:gd name="connsiteX12" fmla="*/ 1241637 w 3197147"/>
                      <a:gd name="connsiteY12" fmla="*/ 668018 h 668018"/>
                      <a:gd name="connsiteX13" fmla="*/ 111339 w 3197147"/>
                      <a:gd name="connsiteY13" fmla="*/ 668018 h 668018"/>
                      <a:gd name="connsiteX14" fmla="*/ 0 w 3197147"/>
                      <a:gd name="connsiteY14" fmla="*/ 556679 h 668018"/>
                      <a:gd name="connsiteX15" fmla="*/ 0 w 3197147"/>
                      <a:gd name="connsiteY15" fmla="*/ 111339 h 66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97147" h="668018" fill="none" extrusionOk="0">
                        <a:moveTo>
                          <a:pt x="0" y="111339"/>
                        </a:moveTo>
                        <a:cubicBezTo>
                          <a:pt x="-3393" y="55176"/>
                          <a:pt x="54452" y="5864"/>
                          <a:pt x="111339" y="0"/>
                        </a:cubicBezTo>
                        <a:cubicBezTo>
                          <a:pt x="273708" y="-14078"/>
                          <a:pt x="440720" y="18949"/>
                          <a:pt x="676488" y="0"/>
                        </a:cubicBezTo>
                        <a:cubicBezTo>
                          <a:pt x="912256" y="-18949"/>
                          <a:pt x="988885" y="5129"/>
                          <a:pt x="1182148" y="0"/>
                        </a:cubicBezTo>
                        <a:cubicBezTo>
                          <a:pt x="1375411" y="-5129"/>
                          <a:pt x="1659250" y="-26583"/>
                          <a:pt x="1836531" y="0"/>
                        </a:cubicBezTo>
                        <a:cubicBezTo>
                          <a:pt x="2013812" y="26583"/>
                          <a:pt x="2219777" y="16320"/>
                          <a:pt x="2371935" y="0"/>
                        </a:cubicBezTo>
                        <a:cubicBezTo>
                          <a:pt x="2524093" y="-16320"/>
                          <a:pt x="2797281" y="-19536"/>
                          <a:pt x="3085808" y="0"/>
                        </a:cubicBezTo>
                        <a:cubicBezTo>
                          <a:pt x="3144696" y="846"/>
                          <a:pt x="3203942" y="45577"/>
                          <a:pt x="3197147" y="111339"/>
                        </a:cubicBezTo>
                        <a:cubicBezTo>
                          <a:pt x="3206523" y="305463"/>
                          <a:pt x="3217426" y="433306"/>
                          <a:pt x="3197147" y="556679"/>
                        </a:cubicBezTo>
                        <a:cubicBezTo>
                          <a:pt x="3197797" y="615900"/>
                          <a:pt x="3156435" y="675005"/>
                          <a:pt x="3085808" y="668018"/>
                        </a:cubicBezTo>
                        <a:cubicBezTo>
                          <a:pt x="2956152" y="653985"/>
                          <a:pt x="2756798" y="653332"/>
                          <a:pt x="2550404" y="668018"/>
                        </a:cubicBezTo>
                        <a:cubicBezTo>
                          <a:pt x="2344010" y="682704"/>
                          <a:pt x="2137256" y="687588"/>
                          <a:pt x="1896020" y="668018"/>
                        </a:cubicBezTo>
                        <a:cubicBezTo>
                          <a:pt x="1654784" y="648448"/>
                          <a:pt x="1379169" y="696718"/>
                          <a:pt x="1241637" y="668018"/>
                        </a:cubicBezTo>
                        <a:cubicBezTo>
                          <a:pt x="1104105" y="639318"/>
                          <a:pt x="558810" y="612256"/>
                          <a:pt x="111339" y="668018"/>
                        </a:cubicBezTo>
                        <a:cubicBezTo>
                          <a:pt x="61833" y="660156"/>
                          <a:pt x="1822" y="619198"/>
                          <a:pt x="0" y="556679"/>
                        </a:cubicBezTo>
                        <a:cubicBezTo>
                          <a:pt x="-20346" y="383542"/>
                          <a:pt x="-6658" y="259069"/>
                          <a:pt x="0" y="111339"/>
                        </a:cubicBezTo>
                        <a:close/>
                      </a:path>
                      <a:path w="3197147" h="668018" stroke="0" extrusionOk="0">
                        <a:moveTo>
                          <a:pt x="0" y="111339"/>
                        </a:moveTo>
                        <a:cubicBezTo>
                          <a:pt x="4767" y="35252"/>
                          <a:pt x="51535" y="10230"/>
                          <a:pt x="111339" y="0"/>
                        </a:cubicBezTo>
                        <a:cubicBezTo>
                          <a:pt x="340633" y="5443"/>
                          <a:pt x="458611" y="-16633"/>
                          <a:pt x="616999" y="0"/>
                        </a:cubicBezTo>
                        <a:cubicBezTo>
                          <a:pt x="775387" y="16633"/>
                          <a:pt x="1044575" y="-25409"/>
                          <a:pt x="1271382" y="0"/>
                        </a:cubicBezTo>
                        <a:cubicBezTo>
                          <a:pt x="1498189" y="25409"/>
                          <a:pt x="1683273" y="-4950"/>
                          <a:pt x="1866276" y="0"/>
                        </a:cubicBezTo>
                        <a:cubicBezTo>
                          <a:pt x="2049279" y="4950"/>
                          <a:pt x="2169367" y="4500"/>
                          <a:pt x="2431425" y="0"/>
                        </a:cubicBezTo>
                        <a:cubicBezTo>
                          <a:pt x="2693483" y="-4500"/>
                          <a:pt x="2834218" y="28023"/>
                          <a:pt x="3085808" y="0"/>
                        </a:cubicBezTo>
                        <a:cubicBezTo>
                          <a:pt x="3146882" y="-3412"/>
                          <a:pt x="3203137" y="59116"/>
                          <a:pt x="3197147" y="111339"/>
                        </a:cubicBezTo>
                        <a:cubicBezTo>
                          <a:pt x="3218511" y="216778"/>
                          <a:pt x="3204653" y="357559"/>
                          <a:pt x="3197147" y="556679"/>
                        </a:cubicBezTo>
                        <a:cubicBezTo>
                          <a:pt x="3200666" y="609688"/>
                          <a:pt x="3142676" y="671006"/>
                          <a:pt x="3085808" y="668018"/>
                        </a:cubicBezTo>
                        <a:cubicBezTo>
                          <a:pt x="2903345" y="658396"/>
                          <a:pt x="2732424" y="683999"/>
                          <a:pt x="2520659" y="668018"/>
                        </a:cubicBezTo>
                        <a:cubicBezTo>
                          <a:pt x="2308894" y="652037"/>
                          <a:pt x="2172022" y="642648"/>
                          <a:pt x="1955510" y="668018"/>
                        </a:cubicBezTo>
                        <a:cubicBezTo>
                          <a:pt x="1738998" y="693388"/>
                          <a:pt x="1529957" y="683821"/>
                          <a:pt x="1360616" y="668018"/>
                        </a:cubicBezTo>
                        <a:cubicBezTo>
                          <a:pt x="1191275" y="652215"/>
                          <a:pt x="949053" y="643671"/>
                          <a:pt x="765722" y="668018"/>
                        </a:cubicBezTo>
                        <a:cubicBezTo>
                          <a:pt x="582391" y="692365"/>
                          <a:pt x="393570" y="689747"/>
                          <a:pt x="111339" y="668018"/>
                        </a:cubicBezTo>
                        <a:cubicBezTo>
                          <a:pt x="48815" y="665922"/>
                          <a:pt x="3385" y="620850"/>
                          <a:pt x="0" y="556679"/>
                        </a:cubicBezTo>
                        <a:cubicBezTo>
                          <a:pt x="-4877" y="436214"/>
                          <a:pt x="115" y="228977"/>
                          <a:pt x="0" y="11133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1. make a</a:t>
            </a:r>
            <a:r>
              <a:rPr lang="en-US" sz="2800" b="1" dirty="0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 for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 loop.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/>
              <a:t>nVOT</a:t>
            </a:r>
            <a:endParaRPr lang="en-US" sz="2000"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selectObject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: "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TextGrid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" +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sound_object_name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$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labelT3$ = Get label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if labelT3$ = "VOT"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start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end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votDur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endif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942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707886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"</a:t>
            </a:r>
            <a:r>
              <a:rPr lang="en-US" sz="2000" dirty="0" err="1">
                <a:ea typeface="+mn-lt"/>
                <a:cs typeface="+mn-lt"/>
              </a:rPr>
              <a:t>TextGrid</a:t>
            </a:r>
            <a:r>
              <a:rPr lang="en-US" sz="2000" dirty="0">
                <a:ea typeface="+mn-lt"/>
                <a:cs typeface="+mn-lt"/>
              </a:rPr>
              <a:t> " + </a:t>
            </a:r>
            <a:r>
              <a:rPr lang="en-US" sz="2000" dirty="0" err="1">
                <a:ea typeface="+mn-lt"/>
                <a:cs typeface="+mn-lt"/>
              </a:rPr>
              <a:t>sound_object_name</a:t>
            </a:r>
            <a:r>
              <a:rPr lang="en-US" sz="2000" dirty="0">
                <a:ea typeface="+mn-lt"/>
                <a:cs typeface="+mn-lt"/>
              </a:rPr>
              <a:t>$</a:t>
            </a:r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ea typeface="+mn-lt"/>
                <a:cs typeface="+mn-lt"/>
              </a:rPr>
              <a:t> = Get number of intervals: 3 </a:t>
            </a:r>
            <a:endParaRPr lang="en-US" sz="20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76095" y="990312"/>
            <a:ext cx="3197147" cy="668018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111339 h 668018"/>
                      <a:gd name="connsiteX1" fmla="*/ 111339 w 3197147"/>
                      <a:gd name="connsiteY1" fmla="*/ 0 h 668018"/>
                      <a:gd name="connsiteX2" fmla="*/ 676488 w 3197147"/>
                      <a:gd name="connsiteY2" fmla="*/ 0 h 668018"/>
                      <a:gd name="connsiteX3" fmla="*/ 1182148 w 3197147"/>
                      <a:gd name="connsiteY3" fmla="*/ 0 h 668018"/>
                      <a:gd name="connsiteX4" fmla="*/ 1836531 w 3197147"/>
                      <a:gd name="connsiteY4" fmla="*/ 0 h 668018"/>
                      <a:gd name="connsiteX5" fmla="*/ 2371935 w 3197147"/>
                      <a:gd name="connsiteY5" fmla="*/ 0 h 668018"/>
                      <a:gd name="connsiteX6" fmla="*/ 3085808 w 3197147"/>
                      <a:gd name="connsiteY6" fmla="*/ 0 h 668018"/>
                      <a:gd name="connsiteX7" fmla="*/ 3197147 w 3197147"/>
                      <a:gd name="connsiteY7" fmla="*/ 111339 h 668018"/>
                      <a:gd name="connsiteX8" fmla="*/ 3197147 w 3197147"/>
                      <a:gd name="connsiteY8" fmla="*/ 556679 h 668018"/>
                      <a:gd name="connsiteX9" fmla="*/ 3085808 w 3197147"/>
                      <a:gd name="connsiteY9" fmla="*/ 668018 h 668018"/>
                      <a:gd name="connsiteX10" fmla="*/ 2550404 w 3197147"/>
                      <a:gd name="connsiteY10" fmla="*/ 668018 h 668018"/>
                      <a:gd name="connsiteX11" fmla="*/ 1896020 w 3197147"/>
                      <a:gd name="connsiteY11" fmla="*/ 668018 h 668018"/>
                      <a:gd name="connsiteX12" fmla="*/ 1241637 w 3197147"/>
                      <a:gd name="connsiteY12" fmla="*/ 668018 h 668018"/>
                      <a:gd name="connsiteX13" fmla="*/ 111339 w 3197147"/>
                      <a:gd name="connsiteY13" fmla="*/ 668018 h 668018"/>
                      <a:gd name="connsiteX14" fmla="*/ 0 w 3197147"/>
                      <a:gd name="connsiteY14" fmla="*/ 556679 h 668018"/>
                      <a:gd name="connsiteX15" fmla="*/ 0 w 3197147"/>
                      <a:gd name="connsiteY15" fmla="*/ 111339 h 66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97147" h="668018" fill="none" extrusionOk="0">
                        <a:moveTo>
                          <a:pt x="0" y="111339"/>
                        </a:moveTo>
                        <a:cubicBezTo>
                          <a:pt x="-3393" y="55176"/>
                          <a:pt x="54452" y="5864"/>
                          <a:pt x="111339" y="0"/>
                        </a:cubicBezTo>
                        <a:cubicBezTo>
                          <a:pt x="273708" y="-14078"/>
                          <a:pt x="440720" y="18949"/>
                          <a:pt x="676488" y="0"/>
                        </a:cubicBezTo>
                        <a:cubicBezTo>
                          <a:pt x="912256" y="-18949"/>
                          <a:pt x="988885" y="5129"/>
                          <a:pt x="1182148" y="0"/>
                        </a:cubicBezTo>
                        <a:cubicBezTo>
                          <a:pt x="1375411" y="-5129"/>
                          <a:pt x="1659250" y="-26583"/>
                          <a:pt x="1836531" y="0"/>
                        </a:cubicBezTo>
                        <a:cubicBezTo>
                          <a:pt x="2013812" y="26583"/>
                          <a:pt x="2219777" y="16320"/>
                          <a:pt x="2371935" y="0"/>
                        </a:cubicBezTo>
                        <a:cubicBezTo>
                          <a:pt x="2524093" y="-16320"/>
                          <a:pt x="2797281" y="-19536"/>
                          <a:pt x="3085808" y="0"/>
                        </a:cubicBezTo>
                        <a:cubicBezTo>
                          <a:pt x="3144696" y="846"/>
                          <a:pt x="3203942" y="45577"/>
                          <a:pt x="3197147" y="111339"/>
                        </a:cubicBezTo>
                        <a:cubicBezTo>
                          <a:pt x="3206523" y="305463"/>
                          <a:pt x="3217426" y="433306"/>
                          <a:pt x="3197147" y="556679"/>
                        </a:cubicBezTo>
                        <a:cubicBezTo>
                          <a:pt x="3197797" y="615900"/>
                          <a:pt x="3156435" y="675005"/>
                          <a:pt x="3085808" y="668018"/>
                        </a:cubicBezTo>
                        <a:cubicBezTo>
                          <a:pt x="2956152" y="653985"/>
                          <a:pt x="2756798" y="653332"/>
                          <a:pt x="2550404" y="668018"/>
                        </a:cubicBezTo>
                        <a:cubicBezTo>
                          <a:pt x="2344010" y="682704"/>
                          <a:pt x="2137256" y="687588"/>
                          <a:pt x="1896020" y="668018"/>
                        </a:cubicBezTo>
                        <a:cubicBezTo>
                          <a:pt x="1654784" y="648448"/>
                          <a:pt x="1379169" y="696718"/>
                          <a:pt x="1241637" y="668018"/>
                        </a:cubicBezTo>
                        <a:cubicBezTo>
                          <a:pt x="1104105" y="639318"/>
                          <a:pt x="558810" y="612256"/>
                          <a:pt x="111339" y="668018"/>
                        </a:cubicBezTo>
                        <a:cubicBezTo>
                          <a:pt x="61833" y="660156"/>
                          <a:pt x="1822" y="619198"/>
                          <a:pt x="0" y="556679"/>
                        </a:cubicBezTo>
                        <a:cubicBezTo>
                          <a:pt x="-20346" y="383542"/>
                          <a:pt x="-6658" y="259069"/>
                          <a:pt x="0" y="111339"/>
                        </a:cubicBezTo>
                        <a:close/>
                      </a:path>
                      <a:path w="3197147" h="668018" stroke="0" extrusionOk="0">
                        <a:moveTo>
                          <a:pt x="0" y="111339"/>
                        </a:moveTo>
                        <a:cubicBezTo>
                          <a:pt x="4767" y="35252"/>
                          <a:pt x="51535" y="10230"/>
                          <a:pt x="111339" y="0"/>
                        </a:cubicBezTo>
                        <a:cubicBezTo>
                          <a:pt x="340633" y="5443"/>
                          <a:pt x="458611" y="-16633"/>
                          <a:pt x="616999" y="0"/>
                        </a:cubicBezTo>
                        <a:cubicBezTo>
                          <a:pt x="775387" y="16633"/>
                          <a:pt x="1044575" y="-25409"/>
                          <a:pt x="1271382" y="0"/>
                        </a:cubicBezTo>
                        <a:cubicBezTo>
                          <a:pt x="1498189" y="25409"/>
                          <a:pt x="1683273" y="-4950"/>
                          <a:pt x="1866276" y="0"/>
                        </a:cubicBezTo>
                        <a:cubicBezTo>
                          <a:pt x="2049279" y="4950"/>
                          <a:pt x="2169367" y="4500"/>
                          <a:pt x="2431425" y="0"/>
                        </a:cubicBezTo>
                        <a:cubicBezTo>
                          <a:pt x="2693483" y="-4500"/>
                          <a:pt x="2834218" y="28023"/>
                          <a:pt x="3085808" y="0"/>
                        </a:cubicBezTo>
                        <a:cubicBezTo>
                          <a:pt x="3146882" y="-3412"/>
                          <a:pt x="3203137" y="59116"/>
                          <a:pt x="3197147" y="111339"/>
                        </a:cubicBezTo>
                        <a:cubicBezTo>
                          <a:pt x="3218511" y="216778"/>
                          <a:pt x="3204653" y="357559"/>
                          <a:pt x="3197147" y="556679"/>
                        </a:cubicBezTo>
                        <a:cubicBezTo>
                          <a:pt x="3200666" y="609688"/>
                          <a:pt x="3142676" y="671006"/>
                          <a:pt x="3085808" y="668018"/>
                        </a:cubicBezTo>
                        <a:cubicBezTo>
                          <a:pt x="2903345" y="658396"/>
                          <a:pt x="2732424" y="683999"/>
                          <a:pt x="2520659" y="668018"/>
                        </a:cubicBezTo>
                        <a:cubicBezTo>
                          <a:pt x="2308894" y="652037"/>
                          <a:pt x="2172022" y="642648"/>
                          <a:pt x="1955510" y="668018"/>
                        </a:cubicBezTo>
                        <a:cubicBezTo>
                          <a:pt x="1738998" y="693388"/>
                          <a:pt x="1529957" y="683821"/>
                          <a:pt x="1360616" y="668018"/>
                        </a:cubicBezTo>
                        <a:cubicBezTo>
                          <a:pt x="1191275" y="652215"/>
                          <a:pt x="949053" y="643671"/>
                          <a:pt x="765722" y="668018"/>
                        </a:cubicBezTo>
                        <a:cubicBezTo>
                          <a:pt x="582391" y="692365"/>
                          <a:pt x="393570" y="689747"/>
                          <a:pt x="111339" y="668018"/>
                        </a:cubicBezTo>
                        <a:cubicBezTo>
                          <a:pt x="48815" y="665922"/>
                          <a:pt x="3385" y="620850"/>
                          <a:pt x="0" y="556679"/>
                        </a:cubicBezTo>
                        <a:cubicBezTo>
                          <a:pt x="-4877" y="436214"/>
                          <a:pt x="115" y="228977"/>
                          <a:pt x="0" y="11133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1. make a</a:t>
            </a:r>
            <a:r>
              <a:rPr lang="en-US" sz="2800" b="1" dirty="0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 for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 loop.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selectObject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: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TextGrid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 " +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sound_object_name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$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labelT3$ = Get label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if labelT3$ = "VOT"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start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end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votDur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endif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D34D6E-4A19-FD96-5AD9-052601370896}"/>
              </a:ext>
            </a:extLst>
          </p:cNvPr>
          <p:cNvSpPr/>
          <p:nvPr/>
        </p:nvSpPr>
        <p:spPr>
          <a:xfrm>
            <a:off x="8576094" y="1903502"/>
            <a:ext cx="3366480" cy="378254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366480"/>
                      <a:gd name="connsiteY0" fmla="*/ 561091 h 3782540"/>
                      <a:gd name="connsiteX1" fmla="*/ 561091 w 3366480"/>
                      <a:gd name="connsiteY1" fmla="*/ 0 h 3782540"/>
                      <a:gd name="connsiteX2" fmla="*/ 1054837 w 3366480"/>
                      <a:gd name="connsiteY2" fmla="*/ 0 h 3782540"/>
                      <a:gd name="connsiteX3" fmla="*/ 1660797 w 3366480"/>
                      <a:gd name="connsiteY3" fmla="*/ 0 h 3782540"/>
                      <a:gd name="connsiteX4" fmla="*/ 2199429 w 3366480"/>
                      <a:gd name="connsiteY4" fmla="*/ 0 h 3782540"/>
                      <a:gd name="connsiteX5" fmla="*/ 2805389 w 3366480"/>
                      <a:gd name="connsiteY5" fmla="*/ 0 h 3782540"/>
                      <a:gd name="connsiteX6" fmla="*/ 3366480 w 3366480"/>
                      <a:gd name="connsiteY6" fmla="*/ 561091 h 3782540"/>
                      <a:gd name="connsiteX7" fmla="*/ 3366480 w 3366480"/>
                      <a:gd name="connsiteY7" fmla="*/ 1172973 h 3782540"/>
                      <a:gd name="connsiteX8" fmla="*/ 3366480 w 3366480"/>
                      <a:gd name="connsiteY8" fmla="*/ 1891270 h 3782540"/>
                      <a:gd name="connsiteX9" fmla="*/ 3366480 w 3366480"/>
                      <a:gd name="connsiteY9" fmla="*/ 2609567 h 3782540"/>
                      <a:gd name="connsiteX10" fmla="*/ 3366480 w 3366480"/>
                      <a:gd name="connsiteY10" fmla="*/ 3221449 h 3782540"/>
                      <a:gd name="connsiteX11" fmla="*/ 2805389 w 3366480"/>
                      <a:gd name="connsiteY11" fmla="*/ 3782540 h 3782540"/>
                      <a:gd name="connsiteX12" fmla="*/ 2266757 w 3366480"/>
                      <a:gd name="connsiteY12" fmla="*/ 3782540 h 3782540"/>
                      <a:gd name="connsiteX13" fmla="*/ 1705683 w 3366480"/>
                      <a:gd name="connsiteY13" fmla="*/ 3782540 h 3782540"/>
                      <a:gd name="connsiteX14" fmla="*/ 1122166 w 3366480"/>
                      <a:gd name="connsiteY14" fmla="*/ 3782540 h 3782540"/>
                      <a:gd name="connsiteX15" fmla="*/ 561091 w 3366480"/>
                      <a:gd name="connsiteY15" fmla="*/ 3782540 h 3782540"/>
                      <a:gd name="connsiteX16" fmla="*/ 0 w 3366480"/>
                      <a:gd name="connsiteY16" fmla="*/ 3221449 h 3782540"/>
                      <a:gd name="connsiteX17" fmla="*/ 0 w 3366480"/>
                      <a:gd name="connsiteY17" fmla="*/ 2503152 h 3782540"/>
                      <a:gd name="connsiteX18" fmla="*/ 0 w 3366480"/>
                      <a:gd name="connsiteY18" fmla="*/ 1838063 h 3782540"/>
                      <a:gd name="connsiteX19" fmla="*/ 0 w 3366480"/>
                      <a:gd name="connsiteY19" fmla="*/ 561091 h 3782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366480" h="3782540" fill="none" extrusionOk="0">
                        <a:moveTo>
                          <a:pt x="0" y="561091"/>
                        </a:moveTo>
                        <a:cubicBezTo>
                          <a:pt x="28127" y="269551"/>
                          <a:pt x="267365" y="13368"/>
                          <a:pt x="561091" y="0"/>
                        </a:cubicBezTo>
                        <a:cubicBezTo>
                          <a:pt x="727209" y="-11241"/>
                          <a:pt x="888435" y="-6018"/>
                          <a:pt x="1054837" y="0"/>
                        </a:cubicBezTo>
                        <a:cubicBezTo>
                          <a:pt x="1221239" y="6018"/>
                          <a:pt x="1512493" y="-27357"/>
                          <a:pt x="1660797" y="0"/>
                        </a:cubicBezTo>
                        <a:cubicBezTo>
                          <a:pt x="1809101" y="27357"/>
                          <a:pt x="1953487" y="-21285"/>
                          <a:pt x="2199429" y="0"/>
                        </a:cubicBezTo>
                        <a:cubicBezTo>
                          <a:pt x="2445371" y="21285"/>
                          <a:pt x="2521370" y="29784"/>
                          <a:pt x="2805389" y="0"/>
                        </a:cubicBezTo>
                        <a:cubicBezTo>
                          <a:pt x="3128826" y="-47320"/>
                          <a:pt x="3413449" y="287131"/>
                          <a:pt x="3366480" y="561091"/>
                        </a:cubicBezTo>
                        <a:cubicBezTo>
                          <a:pt x="3352654" y="798184"/>
                          <a:pt x="3357998" y="1007385"/>
                          <a:pt x="3366480" y="1172973"/>
                        </a:cubicBezTo>
                        <a:cubicBezTo>
                          <a:pt x="3374962" y="1338561"/>
                          <a:pt x="3332361" y="1643590"/>
                          <a:pt x="3366480" y="1891270"/>
                        </a:cubicBezTo>
                        <a:cubicBezTo>
                          <a:pt x="3400599" y="2138950"/>
                          <a:pt x="3362551" y="2423230"/>
                          <a:pt x="3366480" y="2609567"/>
                        </a:cubicBezTo>
                        <a:cubicBezTo>
                          <a:pt x="3370409" y="2795904"/>
                          <a:pt x="3360506" y="3008016"/>
                          <a:pt x="3366480" y="3221449"/>
                        </a:cubicBezTo>
                        <a:cubicBezTo>
                          <a:pt x="3391079" y="3515195"/>
                          <a:pt x="3133805" y="3792993"/>
                          <a:pt x="2805389" y="3782540"/>
                        </a:cubicBezTo>
                        <a:cubicBezTo>
                          <a:pt x="2576939" y="3766943"/>
                          <a:pt x="2530176" y="3757925"/>
                          <a:pt x="2266757" y="3782540"/>
                        </a:cubicBezTo>
                        <a:cubicBezTo>
                          <a:pt x="2003338" y="3807155"/>
                          <a:pt x="1842366" y="3792311"/>
                          <a:pt x="1705683" y="3782540"/>
                        </a:cubicBezTo>
                        <a:cubicBezTo>
                          <a:pt x="1569000" y="3772769"/>
                          <a:pt x="1340680" y="3791710"/>
                          <a:pt x="1122166" y="3782540"/>
                        </a:cubicBezTo>
                        <a:cubicBezTo>
                          <a:pt x="903652" y="3773370"/>
                          <a:pt x="779999" y="3757636"/>
                          <a:pt x="561091" y="3782540"/>
                        </a:cubicBezTo>
                        <a:cubicBezTo>
                          <a:pt x="266543" y="3756161"/>
                          <a:pt x="-2455" y="3513508"/>
                          <a:pt x="0" y="3221449"/>
                        </a:cubicBezTo>
                        <a:cubicBezTo>
                          <a:pt x="-10646" y="2889407"/>
                          <a:pt x="1300" y="2841489"/>
                          <a:pt x="0" y="2503152"/>
                        </a:cubicBezTo>
                        <a:cubicBezTo>
                          <a:pt x="-1300" y="2164815"/>
                          <a:pt x="-21941" y="2142630"/>
                          <a:pt x="0" y="1838063"/>
                        </a:cubicBezTo>
                        <a:cubicBezTo>
                          <a:pt x="21941" y="1533496"/>
                          <a:pt x="28423" y="937016"/>
                          <a:pt x="0" y="561091"/>
                        </a:cubicBezTo>
                        <a:close/>
                      </a:path>
                      <a:path w="3366480" h="3782540" stroke="0" extrusionOk="0">
                        <a:moveTo>
                          <a:pt x="0" y="561091"/>
                        </a:moveTo>
                        <a:cubicBezTo>
                          <a:pt x="19882" y="190333"/>
                          <a:pt x="262728" y="69849"/>
                          <a:pt x="561091" y="0"/>
                        </a:cubicBezTo>
                        <a:cubicBezTo>
                          <a:pt x="761758" y="-415"/>
                          <a:pt x="949244" y="16508"/>
                          <a:pt x="1054837" y="0"/>
                        </a:cubicBezTo>
                        <a:cubicBezTo>
                          <a:pt x="1160430" y="-16508"/>
                          <a:pt x="1477858" y="-25060"/>
                          <a:pt x="1660797" y="0"/>
                        </a:cubicBezTo>
                        <a:cubicBezTo>
                          <a:pt x="1843736" y="25060"/>
                          <a:pt x="2060759" y="1376"/>
                          <a:pt x="2221872" y="0"/>
                        </a:cubicBezTo>
                        <a:cubicBezTo>
                          <a:pt x="2382986" y="-1376"/>
                          <a:pt x="2666735" y="15774"/>
                          <a:pt x="2805389" y="0"/>
                        </a:cubicBezTo>
                        <a:cubicBezTo>
                          <a:pt x="3144991" y="22451"/>
                          <a:pt x="3326222" y="268062"/>
                          <a:pt x="3366480" y="561091"/>
                        </a:cubicBezTo>
                        <a:cubicBezTo>
                          <a:pt x="3359899" y="806124"/>
                          <a:pt x="3386623" y="987108"/>
                          <a:pt x="3366480" y="1199577"/>
                        </a:cubicBezTo>
                        <a:cubicBezTo>
                          <a:pt x="3346337" y="1412046"/>
                          <a:pt x="3391558" y="1509320"/>
                          <a:pt x="3366480" y="1811459"/>
                        </a:cubicBezTo>
                        <a:cubicBezTo>
                          <a:pt x="3341402" y="2113598"/>
                          <a:pt x="3360524" y="2269724"/>
                          <a:pt x="3366480" y="2423342"/>
                        </a:cubicBezTo>
                        <a:cubicBezTo>
                          <a:pt x="3372436" y="2576960"/>
                          <a:pt x="3380530" y="2872439"/>
                          <a:pt x="3366480" y="3221449"/>
                        </a:cubicBezTo>
                        <a:cubicBezTo>
                          <a:pt x="3380649" y="3532993"/>
                          <a:pt x="3151392" y="3769034"/>
                          <a:pt x="2805389" y="3782540"/>
                        </a:cubicBezTo>
                        <a:cubicBezTo>
                          <a:pt x="2685264" y="3764230"/>
                          <a:pt x="2413616" y="3788279"/>
                          <a:pt x="2244315" y="3782540"/>
                        </a:cubicBezTo>
                        <a:cubicBezTo>
                          <a:pt x="2075014" y="3776801"/>
                          <a:pt x="1809871" y="3790047"/>
                          <a:pt x="1683240" y="3782540"/>
                        </a:cubicBezTo>
                        <a:cubicBezTo>
                          <a:pt x="1556610" y="3775033"/>
                          <a:pt x="1354549" y="3784340"/>
                          <a:pt x="1167051" y="3782540"/>
                        </a:cubicBezTo>
                        <a:cubicBezTo>
                          <a:pt x="979553" y="3780740"/>
                          <a:pt x="732023" y="3772283"/>
                          <a:pt x="561091" y="3782540"/>
                        </a:cubicBezTo>
                        <a:cubicBezTo>
                          <a:pt x="241013" y="3715875"/>
                          <a:pt x="6229" y="3575358"/>
                          <a:pt x="0" y="3221449"/>
                        </a:cubicBezTo>
                        <a:cubicBezTo>
                          <a:pt x="-12523" y="2928569"/>
                          <a:pt x="26396" y="2775307"/>
                          <a:pt x="0" y="2609567"/>
                        </a:cubicBezTo>
                        <a:cubicBezTo>
                          <a:pt x="-26396" y="2443827"/>
                          <a:pt x="-28170" y="2147536"/>
                          <a:pt x="0" y="2024288"/>
                        </a:cubicBezTo>
                        <a:cubicBezTo>
                          <a:pt x="28170" y="1901040"/>
                          <a:pt x="-1467" y="1671822"/>
                          <a:pt x="0" y="1412406"/>
                        </a:cubicBezTo>
                        <a:cubicBezTo>
                          <a:pt x="1467" y="1152990"/>
                          <a:pt x="18213" y="920768"/>
                          <a:pt x="0" y="56109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2. Make "</a:t>
            </a:r>
            <a:r>
              <a:rPr lang="en-US" sz="2800" b="1" dirty="0" err="1">
                <a:solidFill>
                  <a:srgbClr val="FF0000"/>
                </a:solidFill>
                <a:latin typeface="Univers Condensed Light"/>
                <a:cs typeface="Calibri" panose="020F0502020204030204"/>
              </a:rPr>
              <a:t>nVOT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variable. (we want this for-loop to continue for the total # of tier3 intervals. So, get that by Get number of intervals)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3A14F75-1B98-2443-E714-A272E2D46E0A}"/>
              </a:ext>
            </a:extLst>
          </p:cNvPr>
          <p:cNvSpPr/>
          <p:nvPr/>
        </p:nvSpPr>
        <p:spPr>
          <a:xfrm rot="6780000" flipH="1">
            <a:off x="7413761" y="708769"/>
            <a:ext cx="256199" cy="2652703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"</a:t>
            </a:r>
            <a:r>
              <a:rPr lang="en-US" sz="2000" dirty="0" err="1">
                <a:ea typeface="+mn-lt"/>
                <a:cs typeface="+mn-lt"/>
              </a:rPr>
              <a:t>TextGrid</a:t>
            </a:r>
            <a:r>
              <a:rPr lang="en-US" sz="2000" dirty="0">
                <a:ea typeface="+mn-lt"/>
                <a:cs typeface="+mn-lt"/>
              </a:rPr>
              <a:t> " + </a:t>
            </a:r>
            <a:r>
              <a:rPr lang="en-US" sz="2000" dirty="0" err="1">
                <a:ea typeface="+mn-lt"/>
                <a:cs typeface="+mn-lt"/>
              </a:rPr>
              <a:t>sound_object_name</a:t>
            </a:r>
            <a:r>
              <a:rPr lang="en-US" sz="2000" dirty="0">
                <a:ea typeface="+mn-lt"/>
                <a:cs typeface="+mn-lt"/>
              </a:rPr>
              <a:t>$</a:t>
            </a:r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ea typeface="+mn-lt"/>
                <a:cs typeface="+mn-lt"/>
              </a:rPr>
              <a:t> = Get number of intervals: 3 </a:t>
            </a:r>
            <a:endParaRPr lang="en-US" sz="20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76095" y="990312"/>
            <a:ext cx="3197147" cy="668018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111339 h 668018"/>
                      <a:gd name="connsiteX1" fmla="*/ 111339 w 3197147"/>
                      <a:gd name="connsiteY1" fmla="*/ 0 h 668018"/>
                      <a:gd name="connsiteX2" fmla="*/ 676488 w 3197147"/>
                      <a:gd name="connsiteY2" fmla="*/ 0 h 668018"/>
                      <a:gd name="connsiteX3" fmla="*/ 1182148 w 3197147"/>
                      <a:gd name="connsiteY3" fmla="*/ 0 h 668018"/>
                      <a:gd name="connsiteX4" fmla="*/ 1836531 w 3197147"/>
                      <a:gd name="connsiteY4" fmla="*/ 0 h 668018"/>
                      <a:gd name="connsiteX5" fmla="*/ 2371935 w 3197147"/>
                      <a:gd name="connsiteY5" fmla="*/ 0 h 668018"/>
                      <a:gd name="connsiteX6" fmla="*/ 3085808 w 3197147"/>
                      <a:gd name="connsiteY6" fmla="*/ 0 h 668018"/>
                      <a:gd name="connsiteX7" fmla="*/ 3197147 w 3197147"/>
                      <a:gd name="connsiteY7" fmla="*/ 111339 h 668018"/>
                      <a:gd name="connsiteX8" fmla="*/ 3197147 w 3197147"/>
                      <a:gd name="connsiteY8" fmla="*/ 556679 h 668018"/>
                      <a:gd name="connsiteX9" fmla="*/ 3085808 w 3197147"/>
                      <a:gd name="connsiteY9" fmla="*/ 668018 h 668018"/>
                      <a:gd name="connsiteX10" fmla="*/ 2550404 w 3197147"/>
                      <a:gd name="connsiteY10" fmla="*/ 668018 h 668018"/>
                      <a:gd name="connsiteX11" fmla="*/ 1896020 w 3197147"/>
                      <a:gd name="connsiteY11" fmla="*/ 668018 h 668018"/>
                      <a:gd name="connsiteX12" fmla="*/ 1241637 w 3197147"/>
                      <a:gd name="connsiteY12" fmla="*/ 668018 h 668018"/>
                      <a:gd name="connsiteX13" fmla="*/ 111339 w 3197147"/>
                      <a:gd name="connsiteY13" fmla="*/ 668018 h 668018"/>
                      <a:gd name="connsiteX14" fmla="*/ 0 w 3197147"/>
                      <a:gd name="connsiteY14" fmla="*/ 556679 h 668018"/>
                      <a:gd name="connsiteX15" fmla="*/ 0 w 3197147"/>
                      <a:gd name="connsiteY15" fmla="*/ 111339 h 66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97147" h="668018" fill="none" extrusionOk="0">
                        <a:moveTo>
                          <a:pt x="0" y="111339"/>
                        </a:moveTo>
                        <a:cubicBezTo>
                          <a:pt x="-3393" y="55176"/>
                          <a:pt x="54452" y="5864"/>
                          <a:pt x="111339" y="0"/>
                        </a:cubicBezTo>
                        <a:cubicBezTo>
                          <a:pt x="273708" y="-14078"/>
                          <a:pt x="440720" y="18949"/>
                          <a:pt x="676488" y="0"/>
                        </a:cubicBezTo>
                        <a:cubicBezTo>
                          <a:pt x="912256" y="-18949"/>
                          <a:pt x="988885" y="5129"/>
                          <a:pt x="1182148" y="0"/>
                        </a:cubicBezTo>
                        <a:cubicBezTo>
                          <a:pt x="1375411" y="-5129"/>
                          <a:pt x="1659250" y="-26583"/>
                          <a:pt x="1836531" y="0"/>
                        </a:cubicBezTo>
                        <a:cubicBezTo>
                          <a:pt x="2013812" y="26583"/>
                          <a:pt x="2219777" y="16320"/>
                          <a:pt x="2371935" y="0"/>
                        </a:cubicBezTo>
                        <a:cubicBezTo>
                          <a:pt x="2524093" y="-16320"/>
                          <a:pt x="2797281" y="-19536"/>
                          <a:pt x="3085808" y="0"/>
                        </a:cubicBezTo>
                        <a:cubicBezTo>
                          <a:pt x="3144696" y="846"/>
                          <a:pt x="3203942" y="45577"/>
                          <a:pt x="3197147" y="111339"/>
                        </a:cubicBezTo>
                        <a:cubicBezTo>
                          <a:pt x="3206523" y="305463"/>
                          <a:pt x="3217426" y="433306"/>
                          <a:pt x="3197147" y="556679"/>
                        </a:cubicBezTo>
                        <a:cubicBezTo>
                          <a:pt x="3197797" y="615900"/>
                          <a:pt x="3156435" y="675005"/>
                          <a:pt x="3085808" y="668018"/>
                        </a:cubicBezTo>
                        <a:cubicBezTo>
                          <a:pt x="2956152" y="653985"/>
                          <a:pt x="2756798" y="653332"/>
                          <a:pt x="2550404" y="668018"/>
                        </a:cubicBezTo>
                        <a:cubicBezTo>
                          <a:pt x="2344010" y="682704"/>
                          <a:pt x="2137256" y="687588"/>
                          <a:pt x="1896020" y="668018"/>
                        </a:cubicBezTo>
                        <a:cubicBezTo>
                          <a:pt x="1654784" y="648448"/>
                          <a:pt x="1379169" y="696718"/>
                          <a:pt x="1241637" y="668018"/>
                        </a:cubicBezTo>
                        <a:cubicBezTo>
                          <a:pt x="1104105" y="639318"/>
                          <a:pt x="558810" y="612256"/>
                          <a:pt x="111339" y="668018"/>
                        </a:cubicBezTo>
                        <a:cubicBezTo>
                          <a:pt x="61833" y="660156"/>
                          <a:pt x="1822" y="619198"/>
                          <a:pt x="0" y="556679"/>
                        </a:cubicBezTo>
                        <a:cubicBezTo>
                          <a:pt x="-20346" y="383542"/>
                          <a:pt x="-6658" y="259069"/>
                          <a:pt x="0" y="111339"/>
                        </a:cubicBezTo>
                        <a:close/>
                      </a:path>
                      <a:path w="3197147" h="668018" stroke="0" extrusionOk="0">
                        <a:moveTo>
                          <a:pt x="0" y="111339"/>
                        </a:moveTo>
                        <a:cubicBezTo>
                          <a:pt x="4767" y="35252"/>
                          <a:pt x="51535" y="10230"/>
                          <a:pt x="111339" y="0"/>
                        </a:cubicBezTo>
                        <a:cubicBezTo>
                          <a:pt x="340633" y="5443"/>
                          <a:pt x="458611" y="-16633"/>
                          <a:pt x="616999" y="0"/>
                        </a:cubicBezTo>
                        <a:cubicBezTo>
                          <a:pt x="775387" y="16633"/>
                          <a:pt x="1044575" y="-25409"/>
                          <a:pt x="1271382" y="0"/>
                        </a:cubicBezTo>
                        <a:cubicBezTo>
                          <a:pt x="1498189" y="25409"/>
                          <a:pt x="1683273" y="-4950"/>
                          <a:pt x="1866276" y="0"/>
                        </a:cubicBezTo>
                        <a:cubicBezTo>
                          <a:pt x="2049279" y="4950"/>
                          <a:pt x="2169367" y="4500"/>
                          <a:pt x="2431425" y="0"/>
                        </a:cubicBezTo>
                        <a:cubicBezTo>
                          <a:pt x="2693483" y="-4500"/>
                          <a:pt x="2834218" y="28023"/>
                          <a:pt x="3085808" y="0"/>
                        </a:cubicBezTo>
                        <a:cubicBezTo>
                          <a:pt x="3146882" y="-3412"/>
                          <a:pt x="3203137" y="59116"/>
                          <a:pt x="3197147" y="111339"/>
                        </a:cubicBezTo>
                        <a:cubicBezTo>
                          <a:pt x="3218511" y="216778"/>
                          <a:pt x="3204653" y="357559"/>
                          <a:pt x="3197147" y="556679"/>
                        </a:cubicBezTo>
                        <a:cubicBezTo>
                          <a:pt x="3200666" y="609688"/>
                          <a:pt x="3142676" y="671006"/>
                          <a:pt x="3085808" y="668018"/>
                        </a:cubicBezTo>
                        <a:cubicBezTo>
                          <a:pt x="2903345" y="658396"/>
                          <a:pt x="2732424" y="683999"/>
                          <a:pt x="2520659" y="668018"/>
                        </a:cubicBezTo>
                        <a:cubicBezTo>
                          <a:pt x="2308894" y="652037"/>
                          <a:pt x="2172022" y="642648"/>
                          <a:pt x="1955510" y="668018"/>
                        </a:cubicBezTo>
                        <a:cubicBezTo>
                          <a:pt x="1738998" y="693388"/>
                          <a:pt x="1529957" y="683821"/>
                          <a:pt x="1360616" y="668018"/>
                        </a:cubicBezTo>
                        <a:cubicBezTo>
                          <a:pt x="1191275" y="652215"/>
                          <a:pt x="949053" y="643671"/>
                          <a:pt x="765722" y="668018"/>
                        </a:cubicBezTo>
                        <a:cubicBezTo>
                          <a:pt x="582391" y="692365"/>
                          <a:pt x="393570" y="689747"/>
                          <a:pt x="111339" y="668018"/>
                        </a:cubicBezTo>
                        <a:cubicBezTo>
                          <a:pt x="48815" y="665922"/>
                          <a:pt x="3385" y="620850"/>
                          <a:pt x="0" y="556679"/>
                        </a:cubicBezTo>
                        <a:cubicBezTo>
                          <a:pt x="-4877" y="436214"/>
                          <a:pt x="115" y="228977"/>
                          <a:pt x="0" y="11133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1. make a</a:t>
            </a:r>
            <a:r>
              <a:rPr lang="en-US" sz="2800" b="1" dirty="0">
                <a:solidFill>
                  <a:schemeClr val="accent1"/>
                </a:solidFill>
                <a:latin typeface="Univers Condensed Light"/>
                <a:cs typeface="Calibri" panose="020F0502020204030204"/>
              </a:rPr>
              <a:t> for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 loop.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cs typeface="Calibri"/>
              </a:rPr>
              <a:t>selectObject</a:t>
            </a:r>
            <a:r>
              <a:rPr lang="en-US" sz="2000" dirty="0">
                <a:cs typeface="Calibri"/>
              </a:rPr>
              <a:t>: "</a:t>
            </a:r>
            <a:r>
              <a:rPr lang="en-US" sz="2000" dirty="0" err="1">
                <a:cs typeface="Calibri"/>
              </a:rPr>
              <a:t>TextGrid</a:t>
            </a:r>
            <a:r>
              <a:rPr lang="en-US" sz="2000" dirty="0">
                <a:cs typeface="Calibri"/>
              </a:rPr>
              <a:t> " + </a:t>
            </a:r>
            <a:r>
              <a:rPr lang="en-US" sz="2000" dirty="0" err="1">
                <a:cs typeface="Calibri"/>
              </a:rPr>
              <a:t>sound_object_name</a:t>
            </a:r>
            <a:r>
              <a:rPr lang="en-US" sz="2000" dirty="0">
                <a:cs typeface="Calibri"/>
              </a:rPr>
              <a:t>$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labelT3$ = Get label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if labelT3$ = "VOT"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start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end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votDur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endif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D34D6E-4A19-FD96-5AD9-052601370896}"/>
              </a:ext>
            </a:extLst>
          </p:cNvPr>
          <p:cNvSpPr/>
          <p:nvPr/>
        </p:nvSpPr>
        <p:spPr>
          <a:xfrm>
            <a:off x="8576094" y="1903502"/>
            <a:ext cx="3366480" cy="378254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366480"/>
                      <a:gd name="connsiteY0" fmla="*/ 561091 h 3782540"/>
                      <a:gd name="connsiteX1" fmla="*/ 561091 w 3366480"/>
                      <a:gd name="connsiteY1" fmla="*/ 0 h 3782540"/>
                      <a:gd name="connsiteX2" fmla="*/ 1054837 w 3366480"/>
                      <a:gd name="connsiteY2" fmla="*/ 0 h 3782540"/>
                      <a:gd name="connsiteX3" fmla="*/ 1660797 w 3366480"/>
                      <a:gd name="connsiteY3" fmla="*/ 0 h 3782540"/>
                      <a:gd name="connsiteX4" fmla="*/ 2199429 w 3366480"/>
                      <a:gd name="connsiteY4" fmla="*/ 0 h 3782540"/>
                      <a:gd name="connsiteX5" fmla="*/ 2805389 w 3366480"/>
                      <a:gd name="connsiteY5" fmla="*/ 0 h 3782540"/>
                      <a:gd name="connsiteX6" fmla="*/ 3366480 w 3366480"/>
                      <a:gd name="connsiteY6" fmla="*/ 561091 h 3782540"/>
                      <a:gd name="connsiteX7" fmla="*/ 3366480 w 3366480"/>
                      <a:gd name="connsiteY7" fmla="*/ 1172973 h 3782540"/>
                      <a:gd name="connsiteX8" fmla="*/ 3366480 w 3366480"/>
                      <a:gd name="connsiteY8" fmla="*/ 1891270 h 3782540"/>
                      <a:gd name="connsiteX9" fmla="*/ 3366480 w 3366480"/>
                      <a:gd name="connsiteY9" fmla="*/ 2609567 h 3782540"/>
                      <a:gd name="connsiteX10" fmla="*/ 3366480 w 3366480"/>
                      <a:gd name="connsiteY10" fmla="*/ 3221449 h 3782540"/>
                      <a:gd name="connsiteX11" fmla="*/ 2805389 w 3366480"/>
                      <a:gd name="connsiteY11" fmla="*/ 3782540 h 3782540"/>
                      <a:gd name="connsiteX12" fmla="*/ 2266757 w 3366480"/>
                      <a:gd name="connsiteY12" fmla="*/ 3782540 h 3782540"/>
                      <a:gd name="connsiteX13" fmla="*/ 1705683 w 3366480"/>
                      <a:gd name="connsiteY13" fmla="*/ 3782540 h 3782540"/>
                      <a:gd name="connsiteX14" fmla="*/ 1122166 w 3366480"/>
                      <a:gd name="connsiteY14" fmla="*/ 3782540 h 3782540"/>
                      <a:gd name="connsiteX15" fmla="*/ 561091 w 3366480"/>
                      <a:gd name="connsiteY15" fmla="*/ 3782540 h 3782540"/>
                      <a:gd name="connsiteX16" fmla="*/ 0 w 3366480"/>
                      <a:gd name="connsiteY16" fmla="*/ 3221449 h 3782540"/>
                      <a:gd name="connsiteX17" fmla="*/ 0 w 3366480"/>
                      <a:gd name="connsiteY17" fmla="*/ 2503152 h 3782540"/>
                      <a:gd name="connsiteX18" fmla="*/ 0 w 3366480"/>
                      <a:gd name="connsiteY18" fmla="*/ 1838063 h 3782540"/>
                      <a:gd name="connsiteX19" fmla="*/ 0 w 3366480"/>
                      <a:gd name="connsiteY19" fmla="*/ 561091 h 3782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366480" h="3782540" fill="none" extrusionOk="0">
                        <a:moveTo>
                          <a:pt x="0" y="561091"/>
                        </a:moveTo>
                        <a:cubicBezTo>
                          <a:pt x="28127" y="269551"/>
                          <a:pt x="267365" y="13368"/>
                          <a:pt x="561091" y="0"/>
                        </a:cubicBezTo>
                        <a:cubicBezTo>
                          <a:pt x="727209" y="-11241"/>
                          <a:pt x="888435" y="-6018"/>
                          <a:pt x="1054837" y="0"/>
                        </a:cubicBezTo>
                        <a:cubicBezTo>
                          <a:pt x="1221239" y="6018"/>
                          <a:pt x="1512493" y="-27357"/>
                          <a:pt x="1660797" y="0"/>
                        </a:cubicBezTo>
                        <a:cubicBezTo>
                          <a:pt x="1809101" y="27357"/>
                          <a:pt x="1953487" y="-21285"/>
                          <a:pt x="2199429" y="0"/>
                        </a:cubicBezTo>
                        <a:cubicBezTo>
                          <a:pt x="2445371" y="21285"/>
                          <a:pt x="2521370" y="29784"/>
                          <a:pt x="2805389" y="0"/>
                        </a:cubicBezTo>
                        <a:cubicBezTo>
                          <a:pt x="3128826" y="-47320"/>
                          <a:pt x="3413449" y="287131"/>
                          <a:pt x="3366480" y="561091"/>
                        </a:cubicBezTo>
                        <a:cubicBezTo>
                          <a:pt x="3352654" y="798184"/>
                          <a:pt x="3357998" y="1007385"/>
                          <a:pt x="3366480" y="1172973"/>
                        </a:cubicBezTo>
                        <a:cubicBezTo>
                          <a:pt x="3374962" y="1338561"/>
                          <a:pt x="3332361" y="1643590"/>
                          <a:pt x="3366480" y="1891270"/>
                        </a:cubicBezTo>
                        <a:cubicBezTo>
                          <a:pt x="3400599" y="2138950"/>
                          <a:pt x="3362551" y="2423230"/>
                          <a:pt x="3366480" y="2609567"/>
                        </a:cubicBezTo>
                        <a:cubicBezTo>
                          <a:pt x="3370409" y="2795904"/>
                          <a:pt x="3360506" y="3008016"/>
                          <a:pt x="3366480" y="3221449"/>
                        </a:cubicBezTo>
                        <a:cubicBezTo>
                          <a:pt x="3391079" y="3515195"/>
                          <a:pt x="3133805" y="3792993"/>
                          <a:pt x="2805389" y="3782540"/>
                        </a:cubicBezTo>
                        <a:cubicBezTo>
                          <a:pt x="2576939" y="3766943"/>
                          <a:pt x="2530176" y="3757925"/>
                          <a:pt x="2266757" y="3782540"/>
                        </a:cubicBezTo>
                        <a:cubicBezTo>
                          <a:pt x="2003338" y="3807155"/>
                          <a:pt x="1842366" y="3792311"/>
                          <a:pt x="1705683" y="3782540"/>
                        </a:cubicBezTo>
                        <a:cubicBezTo>
                          <a:pt x="1569000" y="3772769"/>
                          <a:pt x="1340680" y="3791710"/>
                          <a:pt x="1122166" y="3782540"/>
                        </a:cubicBezTo>
                        <a:cubicBezTo>
                          <a:pt x="903652" y="3773370"/>
                          <a:pt x="779999" y="3757636"/>
                          <a:pt x="561091" y="3782540"/>
                        </a:cubicBezTo>
                        <a:cubicBezTo>
                          <a:pt x="266543" y="3756161"/>
                          <a:pt x="-2455" y="3513508"/>
                          <a:pt x="0" y="3221449"/>
                        </a:cubicBezTo>
                        <a:cubicBezTo>
                          <a:pt x="-10646" y="2889407"/>
                          <a:pt x="1300" y="2841489"/>
                          <a:pt x="0" y="2503152"/>
                        </a:cubicBezTo>
                        <a:cubicBezTo>
                          <a:pt x="-1300" y="2164815"/>
                          <a:pt x="-21941" y="2142630"/>
                          <a:pt x="0" y="1838063"/>
                        </a:cubicBezTo>
                        <a:cubicBezTo>
                          <a:pt x="21941" y="1533496"/>
                          <a:pt x="28423" y="937016"/>
                          <a:pt x="0" y="561091"/>
                        </a:cubicBezTo>
                        <a:close/>
                      </a:path>
                      <a:path w="3366480" h="3782540" stroke="0" extrusionOk="0">
                        <a:moveTo>
                          <a:pt x="0" y="561091"/>
                        </a:moveTo>
                        <a:cubicBezTo>
                          <a:pt x="19882" y="190333"/>
                          <a:pt x="262728" y="69849"/>
                          <a:pt x="561091" y="0"/>
                        </a:cubicBezTo>
                        <a:cubicBezTo>
                          <a:pt x="761758" y="-415"/>
                          <a:pt x="949244" y="16508"/>
                          <a:pt x="1054837" y="0"/>
                        </a:cubicBezTo>
                        <a:cubicBezTo>
                          <a:pt x="1160430" y="-16508"/>
                          <a:pt x="1477858" y="-25060"/>
                          <a:pt x="1660797" y="0"/>
                        </a:cubicBezTo>
                        <a:cubicBezTo>
                          <a:pt x="1843736" y="25060"/>
                          <a:pt x="2060759" y="1376"/>
                          <a:pt x="2221872" y="0"/>
                        </a:cubicBezTo>
                        <a:cubicBezTo>
                          <a:pt x="2382986" y="-1376"/>
                          <a:pt x="2666735" y="15774"/>
                          <a:pt x="2805389" y="0"/>
                        </a:cubicBezTo>
                        <a:cubicBezTo>
                          <a:pt x="3144991" y="22451"/>
                          <a:pt x="3326222" y="268062"/>
                          <a:pt x="3366480" y="561091"/>
                        </a:cubicBezTo>
                        <a:cubicBezTo>
                          <a:pt x="3359899" y="806124"/>
                          <a:pt x="3386623" y="987108"/>
                          <a:pt x="3366480" y="1199577"/>
                        </a:cubicBezTo>
                        <a:cubicBezTo>
                          <a:pt x="3346337" y="1412046"/>
                          <a:pt x="3391558" y="1509320"/>
                          <a:pt x="3366480" y="1811459"/>
                        </a:cubicBezTo>
                        <a:cubicBezTo>
                          <a:pt x="3341402" y="2113598"/>
                          <a:pt x="3360524" y="2269724"/>
                          <a:pt x="3366480" y="2423342"/>
                        </a:cubicBezTo>
                        <a:cubicBezTo>
                          <a:pt x="3372436" y="2576960"/>
                          <a:pt x="3380530" y="2872439"/>
                          <a:pt x="3366480" y="3221449"/>
                        </a:cubicBezTo>
                        <a:cubicBezTo>
                          <a:pt x="3380649" y="3532993"/>
                          <a:pt x="3151392" y="3769034"/>
                          <a:pt x="2805389" y="3782540"/>
                        </a:cubicBezTo>
                        <a:cubicBezTo>
                          <a:pt x="2685264" y="3764230"/>
                          <a:pt x="2413616" y="3788279"/>
                          <a:pt x="2244315" y="3782540"/>
                        </a:cubicBezTo>
                        <a:cubicBezTo>
                          <a:pt x="2075014" y="3776801"/>
                          <a:pt x="1809871" y="3790047"/>
                          <a:pt x="1683240" y="3782540"/>
                        </a:cubicBezTo>
                        <a:cubicBezTo>
                          <a:pt x="1556610" y="3775033"/>
                          <a:pt x="1354549" y="3784340"/>
                          <a:pt x="1167051" y="3782540"/>
                        </a:cubicBezTo>
                        <a:cubicBezTo>
                          <a:pt x="979553" y="3780740"/>
                          <a:pt x="732023" y="3772283"/>
                          <a:pt x="561091" y="3782540"/>
                        </a:cubicBezTo>
                        <a:cubicBezTo>
                          <a:pt x="241013" y="3715875"/>
                          <a:pt x="6229" y="3575358"/>
                          <a:pt x="0" y="3221449"/>
                        </a:cubicBezTo>
                        <a:cubicBezTo>
                          <a:pt x="-12523" y="2928569"/>
                          <a:pt x="26396" y="2775307"/>
                          <a:pt x="0" y="2609567"/>
                        </a:cubicBezTo>
                        <a:cubicBezTo>
                          <a:pt x="-26396" y="2443827"/>
                          <a:pt x="-28170" y="2147536"/>
                          <a:pt x="0" y="2024288"/>
                        </a:cubicBezTo>
                        <a:cubicBezTo>
                          <a:pt x="28170" y="1901040"/>
                          <a:pt x="-1467" y="1671822"/>
                          <a:pt x="0" y="1412406"/>
                        </a:cubicBezTo>
                        <a:cubicBezTo>
                          <a:pt x="1467" y="1152990"/>
                          <a:pt x="18213" y="920768"/>
                          <a:pt x="0" y="56109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2. Make "</a:t>
            </a:r>
            <a:r>
              <a:rPr lang="en-US" sz="2800" b="1" dirty="0" err="1">
                <a:solidFill>
                  <a:srgbClr val="FF0000"/>
                </a:solidFill>
                <a:latin typeface="Univers Condensed Light"/>
                <a:cs typeface="Calibri" panose="020F0502020204030204"/>
              </a:rPr>
              <a:t>nVOT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" variable. (we want this for-loop to continue for the total # of tier3 intervals. So, get that by Get number of intervals)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595CA8-8F4A-8A67-53A5-650B3D3702EF}"/>
              </a:ext>
            </a:extLst>
          </p:cNvPr>
          <p:cNvSpPr/>
          <p:nvPr/>
        </p:nvSpPr>
        <p:spPr>
          <a:xfrm>
            <a:off x="8576094" y="5961454"/>
            <a:ext cx="3197147" cy="668018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111339 h 668018"/>
                      <a:gd name="connsiteX1" fmla="*/ 111339 w 3197147"/>
                      <a:gd name="connsiteY1" fmla="*/ 0 h 668018"/>
                      <a:gd name="connsiteX2" fmla="*/ 676488 w 3197147"/>
                      <a:gd name="connsiteY2" fmla="*/ 0 h 668018"/>
                      <a:gd name="connsiteX3" fmla="*/ 1182148 w 3197147"/>
                      <a:gd name="connsiteY3" fmla="*/ 0 h 668018"/>
                      <a:gd name="connsiteX4" fmla="*/ 1836531 w 3197147"/>
                      <a:gd name="connsiteY4" fmla="*/ 0 h 668018"/>
                      <a:gd name="connsiteX5" fmla="*/ 2371935 w 3197147"/>
                      <a:gd name="connsiteY5" fmla="*/ 0 h 668018"/>
                      <a:gd name="connsiteX6" fmla="*/ 3085808 w 3197147"/>
                      <a:gd name="connsiteY6" fmla="*/ 0 h 668018"/>
                      <a:gd name="connsiteX7" fmla="*/ 3197147 w 3197147"/>
                      <a:gd name="connsiteY7" fmla="*/ 111339 h 668018"/>
                      <a:gd name="connsiteX8" fmla="*/ 3197147 w 3197147"/>
                      <a:gd name="connsiteY8" fmla="*/ 556679 h 668018"/>
                      <a:gd name="connsiteX9" fmla="*/ 3085808 w 3197147"/>
                      <a:gd name="connsiteY9" fmla="*/ 668018 h 668018"/>
                      <a:gd name="connsiteX10" fmla="*/ 2550404 w 3197147"/>
                      <a:gd name="connsiteY10" fmla="*/ 668018 h 668018"/>
                      <a:gd name="connsiteX11" fmla="*/ 1896020 w 3197147"/>
                      <a:gd name="connsiteY11" fmla="*/ 668018 h 668018"/>
                      <a:gd name="connsiteX12" fmla="*/ 1241637 w 3197147"/>
                      <a:gd name="connsiteY12" fmla="*/ 668018 h 668018"/>
                      <a:gd name="connsiteX13" fmla="*/ 111339 w 3197147"/>
                      <a:gd name="connsiteY13" fmla="*/ 668018 h 668018"/>
                      <a:gd name="connsiteX14" fmla="*/ 0 w 3197147"/>
                      <a:gd name="connsiteY14" fmla="*/ 556679 h 668018"/>
                      <a:gd name="connsiteX15" fmla="*/ 0 w 3197147"/>
                      <a:gd name="connsiteY15" fmla="*/ 111339 h 66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97147" h="668018" fill="none" extrusionOk="0">
                        <a:moveTo>
                          <a:pt x="0" y="111339"/>
                        </a:moveTo>
                        <a:cubicBezTo>
                          <a:pt x="-3393" y="55176"/>
                          <a:pt x="54452" y="5864"/>
                          <a:pt x="111339" y="0"/>
                        </a:cubicBezTo>
                        <a:cubicBezTo>
                          <a:pt x="273708" y="-14078"/>
                          <a:pt x="440720" y="18949"/>
                          <a:pt x="676488" y="0"/>
                        </a:cubicBezTo>
                        <a:cubicBezTo>
                          <a:pt x="912256" y="-18949"/>
                          <a:pt x="988885" y="5129"/>
                          <a:pt x="1182148" y="0"/>
                        </a:cubicBezTo>
                        <a:cubicBezTo>
                          <a:pt x="1375411" y="-5129"/>
                          <a:pt x="1659250" y="-26583"/>
                          <a:pt x="1836531" y="0"/>
                        </a:cubicBezTo>
                        <a:cubicBezTo>
                          <a:pt x="2013812" y="26583"/>
                          <a:pt x="2219777" y="16320"/>
                          <a:pt x="2371935" y="0"/>
                        </a:cubicBezTo>
                        <a:cubicBezTo>
                          <a:pt x="2524093" y="-16320"/>
                          <a:pt x="2797281" y="-19536"/>
                          <a:pt x="3085808" y="0"/>
                        </a:cubicBezTo>
                        <a:cubicBezTo>
                          <a:pt x="3144696" y="846"/>
                          <a:pt x="3203942" y="45577"/>
                          <a:pt x="3197147" y="111339"/>
                        </a:cubicBezTo>
                        <a:cubicBezTo>
                          <a:pt x="3206523" y="305463"/>
                          <a:pt x="3217426" y="433306"/>
                          <a:pt x="3197147" y="556679"/>
                        </a:cubicBezTo>
                        <a:cubicBezTo>
                          <a:pt x="3197797" y="615900"/>
                          <a:pt x="3156435" y="675005"/>
                          <a:pt x="3085808" y="668018"/>
                        </a:cubicBezTo>
                        <a:cubicBezTo>
                          <a:pt x="2956152" y="653985"/>
                          <a:pt x="2756798" y="653332"/>
                          <a:pt x="2550404" y="668018"/>
                        </a:cubicBezTo>
                        <a:cubicBezTo>
                          <a:pt x="2344010" y="682704"/>
                          <a:pt x="2137256" y="687588"/>
                          <a:pt x="1896020" y="668018"/>
                        </a:cubicBezTo>
                        <a:cubicBezTo>
                          <a:pt x="1654784" y="648448"/>
                          <a:pt x="1379169" y="696718"/>
                          <a:pt x="1241637" y="668018"/>
                        </a:cubicBezTo>
                        <a:cubicBezTo>
                          <a:pt x="1104105" y="639318"/>
                          <a:pt x="558810" y="612256"/>
                          <a:pt x="111339" y="668018"/>
                        </a:cubicBezTo>
                        <a:cubicBezTo>
                          <a:pt x="61833" y="660156"/>
                          <a:pt x="1822" y="619198"/>
                          <a:pt x="0" y="556679"/>
                        </a:cubicBezTo>
                        <a:cubicBezTo>
                          <a:pt x="-20346" y="383542"/>
                          <a:pt x="-6658" y="259069"/>
                          <a:pt x="0" y="111339"/>
                        </a:cubicBezTo>
                        <a:close/>
                      </a:path>
                      <a:path w="3197147" h="668018" stroke="0" extrusionOk="0">
                        <a:moveTo>
                          <a:pt x="0" y="111339"/>
                        </a:moveTo>
                        <a:cubicBezTo>
                          <a:pt x="4767" y="35252"/>
                          <a:pt x="51535" y="10230"/>
                          <a:pt x="111339" y="0"/>
                        </a:cubicBezTo>
                        <a:cubicBezTo>
                          <a:pt x="340633" y="5443"/>
                          <a:pt x="458611" y="-16633"/>
                          <a:pt x="616999" y="0"/>
                        </a:cubicBezTo>
                        <a:cubicBezTo>
                          <a:pt x="775387" y="16633"/>
                          <a:pt x="1044575" y="-25409"/>
                          <a:pt x="1271382" y="0"/>
                        </a:cubicBezTo>
                        <a:cubicBezTo>
                          <a:pt x="1498189" y="25409"/>
                          <a:pt x="1683273" y="-4950"/>
                          <a:pt x="1866276" y="0"/>
                        </a:cubicBezTo>
                        <a:cubicBezTo>
                          <a:pt x="2049279" y="4950"/>
                          <a:pt x="2169367" y="4500"/>
                          <a:pt x="2431425" y="0"/>
                        </a:cubicBezTo>
                        <a:cubicBezTo>
                          <a:pt x="2693483" y="-4500"/>
                          <a:pt x="2834218" y="28023"/>
                          <a:pt x="3085808" y="0"/>
                        </a:cubicBezTo>
                        <a:cubicBezTo>
                          <a:pt x="3146882" y="-3412"/>
                          <a:pt x="3203137" y="59116"/>
                          <a:pt x="3197147" y="111339"/>
                        </a:cubicBezTo>
                        <a:cubicBezTo>
                          <a:pt x="3218511" y="216778"/>
                          <a:pt x="3204653" y="357559"/>
                          <a:pt x="3197147" y="556679"/>
                        </a:cubicBezTo>
                        <a:cubicBezTo>
                          <a:pt x="3200666" y="609688"/>
                          <a:pt x="3142676" y="671006"/>
                          <a:pt x="3085808" y="668018"/>
                        </a:cubicBezTo>
                        <a:cubicBezTo>
                          <a:pt x="2903345" y="658396"/>
                          <a:pt x="2732424" y="683999"/>
                          <a:pt x="2520659" y="668018"/>
                        </a:cubicBezTo>
                        <a:cubicBezTo>
                          <a:pt x="2308894" y="652037"/>
                          <a:pt x="2172022" y="642648"/>
                          <a:pt x="1955510" y="668018"/>
                        </a:cubicBezTo>
                        <a:cubicBezTo>
                          <a:pt x="1738998" y="693388"/>
                          <a:pt x="1529957" y="683821"/>
                          <a:pt x="1360616" y="668018"/>
                        </a:cubicBezTo>
                        <a:cubicBezTo>
                          <a:pt x="1191275" y="652215"/>
                          <a:pt x="949053" y="643671"/>
                          <a:pt x="765722" y="668018"/>
                        </a:cubicBezTo>
                        <a:cubicBezTo>
                          <a:pt x="582391" y="692365"/>
                          <a:pt x="393570" y="689747"/>
                          <a:pt x="111339" y="668018"/>
                        </a:cubicBezTo>
                        <a:cubicBezTo>
                          <a:pt x="48815" y="665922"/>
                          <a:pt x="3385" y="620850"/>
                          <a:pt x="0" y="556679"/>
                        </a:cubicBezTo>
                        <a:cubicBezTo>
                          <a:pt x="-4877" y="436214"/>
                          <a:pt x="115" y="228977"/>
                          <a:pt x="0" y="11133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3. select 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TextGrid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01AB7A8-F4B4-A25C-6EAC-4CE026769619}"/>
              </a:ext>
            </a:extLst>
          </p:cNvPr>
          <p:cNvSpPr/>
          <p:nvPr/>
        </p:nvSpPr>
        <p:spPr>
          <a:xfrm rot="7620000" flipH="1">
            <a:off x="6449474" y="1900858"/>
            <a:ext cx="292484" cy="5265275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57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"</a:t>
            </a:r>
            <a:r>
              <a:rPr lang="en-US" sz="2000" dirty="0" err="1">
                <a:ea typeface="+mn-lt"/>
                <a:cs typeface="+mn-lt"/>
              </a:rPr>
              <a:t>TextGrid</a:t>
            </a:r>
            <a:r>
              <a:rPr lang="en-US" sz="2000" dirty="0">
                <a:ea typeface="+mn-lt"/>
                <a:cs typeface="+mn-lt"/>
              </a:rPr>
              <a:t> " + </a:t>
            </a:r>
            <a:r>
              <a:rPr lang="en-US" sz="2000" dirty="0" err="1">
                <a:ea typeface="+mn-lt"/>
                <a:cs typeface="+mn-lt"/>
              </a:rPr>
              <a:t>sound_object_name</a:t>
            </a:r>
            <a:r>
              <a:rPr lang="en-US" sz="2000" dirty="0">
                <a:ea typeface="+mn-lt"/>
                <a:cs typeface="+mn-lt"/>
              </a:rPr>
              <a:t>$</a:t>
            </a:r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ea typeface="+mn-lt"/>
                <a:cs typeface="+mn-lt"/>
              </a:rPr>
              <a:t> = Get number of intervals: 3 </a:t>
            </a:r>
            <a:endParaRPr lang="en-US" sz="20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76095" y="990312"/>
            <a:ext cx="3197147" cy="3570874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532868 h 3570874"/>
                      <a:gd name="connsiteX1" fmla="*/ 532868 w 3197147"/>
                      <a:gd name="connsiteY1" fmla="*/ 0 h 3570874"/>
                      <a:gd name="connsiteX2" fmla="*/ 1001778 w 3197147"/>
                      <a:gd name="connsiteY2" fmla="*/ 0 h 3570874"/>
                      <a:gd name="connsiteX3" fmla="*/ 1577259 w 3197147"/>
                      <a:gd name="connsiteY3" fmla="*/ 0 h 3570874"/>
                      <a:gd name="connsiteX4" fmla="*/ 2088798 w 3197147"/>
                      <a:gd name="connsiteY4" fmla="*/ 0 h 3570874"/>
                      <a:gd name="connsiteX5" fmla="*/ 2664279 w 3197147"/>
                      <a:gd name="connsiteY5" fmla="*/ 0 h 3570874"/>
                      <a:gd name="connsiteX6" fmla="*/ 3197147 w 3197147"/>
                      <a:gd name="connsiteY6" fmla="*/ 532868 h 3570874"/>
                      <a:gd name="connsiteX7" fmla="*/ 3197147 w 3197147"/>
                      <a:gd name="connsiteY7" fmla="*/ 1109050 h 3570874"/>
                      <a:gd name="connsiteX8" fmla="*/ 3197147 w 3197147"/>
                      <a:gd name="connsiteY8" fmla="*/ 1785437 h 3570874"/>
                      <a:gd name="connsiteX9" fmla="*/ 3197147 w 3197147"/>
                      <a:gd name="connsiteY9" fmla="*/ 2461824 h 3570874"/>
                      <a:gd name="connsiteX10" fmla="*/ 3197147 w 3197147"/>
                      <a:gd name="connsiteY10" fmla="*/ 3038006 h 3570874"/>
                      <a:gd name="connsiteX11" fmla="*/ 2664279 w 3197147"/>
                      <a:gd name="connsiteY11" fmla="*/ 3570874 h 3570874"/>
                      <a:gd name="connsiteX12" fmla="*/ 2152740 w 3197147"/>
                      <a:gd name="connsiteY12" fmla="*/ 3570874 h 3570874"/>
                      <a:gd name="connsiteX13" fmla="*/ 1619888 w 3197147"/>
                      <a:gd name="connsiteY13" fmla="*/ 3570874 h 3570874"/>
                      <a:gd name="connsiteX14" fmla="*/ 1065721 w 3197147"/>
                      <a:gd name="connsiteY14" fmla="*/ 3570874 h 3570874"/>
                      <a:gd name="connsiteX15" fmla="*/ 532868 w 3197147"/>
                      <a:gd name="connsiteY15" fmla="*/ 3570874 h 3570874"/>
                      <a:gd name="connsiteX16" fmla="*/ 0 w 3197147"/>
                      <a:gd name="connsiteY16" fmla="*/ 3038006 h 3570874"/>
                      <a:gd name="connsiteX17" fmla="*/ 0 w 3197147"/>
                      <a:gd name="connsiteY17" fmla="*/ 2361619 h 3570874"/>
                      <a:gd name="connsiteX18" fmla="*/ 0 w 3197147"/>
                      <a:gd name="connsiteY18" fmla="*/ 1735334 h 3570874"/>
                      <a:gd name="connsiteX19" fmla="*/ 0 w 3197147"/>
                      <a:gd name="connsiteY19" fmla="*/ 532868 h 3570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97147" h="3570874" fill="none" extrusionOk="0">
                        <a:moveTo>
                          <a:pt x="0" y="532868"/>
                        </a:moveTo>
                        <a:cubicBezTo>
                          <a:pt x="30878" y="258709"/>
                          <a:pt x="264128" y="21145"/>
                          <a:pt x="532868" y="0"/>
                        </a:cubicBezTo>
                        <a:cubicBezTo>
                          <a:pt x="745378" y="-17616"/>
                          <a:pt x="827553" y="-12827"/>
                          <a:pt x="1001778" y="0"/>
                        </a:cubicBezTo>
                        <a:cubicBezTo>
                          <a:pt x="1176003" y="12827"/>
                          <a:pt x="1312546" y="20643"/>
                          <a:pt x="1577259" y="0"/>
                        </a:cubicBezTo>
                        <a:cubicBezTo>
                          <a:pt x="1841972" y="-20643"/>
                          <a:pt x="1951154" y="-633"/>
                          <a:pt x="2088798" y="0"/>
                        </a:cubicBezTo>
                        <a:cubicBezTo>
                          <a:pt x="2226442" y="633"/>
                          <a:pt x="2378361" y="-15448"/>
                          <a:pt x="2664279" y="0"/>
                        </a:cubicBezTo>
                        <a:cubicBezTo>
                          <a:pt x="2964880" y="-22017"/>
                          <a:pt x="3230539" y="264111"/>
                          <a:pt x="3197147" y="532868"/>
                        </a:cubicBezTo>
                        <a:cubicBezTo>
                          <a:pt x="3221210" y="663680"/>
                          <a:pt x="3195642" y="846173"/>
                          <a:pt x="3197147" y="1109050"/>
                        </a:cubicBezTo>
                        <a:cubicBezTo>
                          <a:pt x="3198652" y="1371927"/>
                          <a:pt x="3202291" y="1520027"/>
                          <a:pt x="3197147" y="1785437"/>
                        </a:cubicBezTo>
                        <a:cubicBezTo>
                          <a:pt x="3192003" y="2050847"/>
                          <a:pt x="3191353" y="2258830"/>
                          <a:pt x="3197147" y="2461824"/>
                        </a:cubicBezTo>
                        <a:cubicBezTo>
                          <a:pt x="3202941" y="2664818"/>
                          <a:pt x="3206577" y="2868175"/>
                          <a:pt x="3197147" y="3038006"/>
                        </a:cubicBezTo>
                        <a:cubicBezTo>
                          <a:pt x="3256639" y="3293275"/>
                          <a:pt x="3005654" y="3597426"/>
                          <a:pt x="2664279" y="3570874"/>
                        </a:cubicBezTo>
                        <a:cubicBezTo>
                          <a:pt x="2478088" y="3574291"/>
                          <a:pt x="2376226" y="3558352"/>
                          <a:pt x="2152740" y="3570874"/>
                        </a:cubicBezTo>
                        <a:cubicBezTo>
                          <a:pt x="1929254" y="3583396"/>
                          <a:pt x="1783631" y="3576928"/>
                          <a:pt x="1619888" y="3570874"/>
                        </a:cubicBezTo>
                        <a:cubicBezTo>
                          <a:pt x="1456145" y="3564820"/>
                          <a:pt x="1286121" y="3561619"/>
                          <a:pt x="1065721" y="3570874"/>
                        </a:cubicBezTo>
                        <a:cubicBezTo>
                          <a:pt x="845321" y="3580129"/>
                          <a:pt x="791389" y="3550084"/>
                          <a:pt x="532868" y="3570874"/>
                        </a:cubicBezTo>
                        <a:cubicBezTo>
                          <a:pt x="248890" y="3553126"/>
                          <a:pt x="-8004" y="3274185"/>
                          <a:pt x="0" y="3038006"/>
                        </a:cubicBezTo>
                        <a:cubicBezTo>
                          <a:pt x="-640" y="2774140"/>
                          <a:pt x="12772" y="2646956"/>
                          <a:pt x="0" y="2361619"/>
                        </a:cubicBezTo>
                        <a:cubicBezTo>
                          <a:pt x="-12772" y="2076282"/>
                          <a:pt x="-19150" y="1990861"/>
                          <a:pt x="0" y="1735334"/>
                        </a:cubicBezTo>
                        <a:cubicBezTo>
                          <a:pt x="19150" y="1479807"/>
                          <a:pt x="59536" y="943804"/>
                          <a:pt x="0" y="532868"/>
                        </a:cubicBezTo>
                        <a:close/>
                      </a:path>
                      <a:path w="3197147" h="3570874" stroke="0" extrusionOk="0">
                        <a:moveTo>
                          <a:pt x="0" y="532868"/>
                        </a:moveTo>
                        <a:cubicBezTo>
                          <a:pt x="15745" y="190364"/>
                          <a:pt x="246444" y="47727"/>
                          <a:pt x="532868" y="0"/>
                        </a:cubicBezTo>
                        <a:cubicBezTo>
                          <a:pt x="702148" y="-23028"/>
                          <a:pt x="812521" y="16008"/>
                          <a:pt x="1001778" y="0"/>
                        </a:cubicBezTo>
                        <a:cubicBezTo>
                          <a:pt x="1191035" y="-16008"/>
                          <a:pt x="1328054" y="-9861"/>
                          <a:pt x="1577259" y="0"/>
                        </a:cubicBezTo>
                        <a:cubicBezTo>
                          <a:pt x="1826464" y="9861"/>
                          <a:pt x="1890459" y="-5603"/>
                          <a:pt x="2110112" y="0"/>
                        </a:cubicBezTo>
                        <a:cubicBezTo>
                          <a:pt x="2329765" y="5603"/>
                          <a:pt x="2445215" y="-23308"/>
                          <a:pt x="2664279" y="0"/>
                        </a:cubicBezTo>
                        <a:cubicBezTo>
                          <a:pt x="2982669" y="18202"/>
                          <a:pt x="3178529" y="246367"/>
                          <a:pt x="3197147" y="532868"/>
                        </a:cubicBezTo>
                        <a:cubicBezTo>
                          <a:pt x="3202333" y="752774"/>
                          <a:pt x="3180133" y="928739"/>
                          <a:pt x="3197147" y="1134101"/>
                        </a:cubicBezTo>
                        <a:cubicBezTo>
                          <a:pt x="3214161" y="1339463"/>
                          <a:pt x="3177152" y="1560013"/>
                          <a:pt x="3197147" y="1710283"/>
                        </a:cubicBezTo>
                        <a:cubicBezTo>
                          <a:pt x="3217142" y="1860553"/>
                          <a:pt x="3185499" y="2047175"/>
                          <a:pt x="3197147" y="2286465"/>
                        </a:cubicBezTo>
                        <a:cubicBezTo>
                          <a:pt x="3208795" y="2525755"/>
                          <a:pt x="3203830" y="2693135"/>
                          <a:pt x="3197147" y="3038006"/>
                        </a:cubicBezTo>
                        <a:cubicBezTo>
                          <a:pt x="3250379" y="3338545"/>
                          <a:pt x="3015895" y="3549441"/>
                          <a:pt x="2664279" y="3570874"/>
                        </a:cubicBezTo>
                        <a:cubicBezTo>
                          <a:pt x="2406992" y="3571262"/>
                          <a:pt x="2349140" y="3589527"/>
                          <a:pt x="2131426" y="3570874"/>
                        </a:cubicBezTo>
                        <a:cubicBezTo>
                          <a:pt x="1913712" y="3552221"/>
                          <a:pt x="1838051" y="3571792"/>
                          <a:pt x="1598574" y="3570874"/>
                        </a:cubicBezTo>
                        <a:cubicBezTo>
                          <a:pt x="1359097" y="3569956"/>
                          <a:pt x="1331068" y="3558003"/>
                          <a:pt x="1108349" y="3570874"/>
                        </a:cubicBezTo>
                        <a:cubicBezTo>
                          <a:pt x="885630" y="3583745"/>
                          <a:pt x="694404" y="3565657"/>
                          <a:pt x="532868" y="3570874"/>
                        </a:cubicBezTo>
                        <a:cubicBezTo>
                          <a:pt x="237432" y="3563411"/>
                          <a:pt x="2606" y="3350720"/>
                          <a:pt x="0" y="3038006"/>
                        </a:cubicBezTo>
                        <a:cubicBezTo>
                          <a:pt x="25812" y="2766791"/>
                          <a:pt x="-21793" y="2578712"/>
                          <a:pt x="0" y="2461824"/>
                        </a:cubicBezTo>
                        <a:cubicBezTo>
                          <a:pt x="21793" y="2344936"/>
                          <a:pt x="-17213" y="2055009"/>
                          <a:pt x="0" y="1910694"/>
                        </a:cubicBezTo>
                        <a:cubicBezTo>
                          <a:pt x="17213" y="1766379"/>
                          <a:pt x="-3612" y="1451514"/>
                          <a:pt x="0" y="1334512"/>
                        </a:cubicBezTo>
                        <a:cubicBezTo>
                          <a:pt x="3612" y="1217510"/>
                          <a:pt x="16385" y="697479"/>
                          <a:pt x="0" y="53286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4. get the VOT label</a:t>
            </a: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(1st argument: tier 3</a:t>
            </a: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2nd argument: interval number counting from left)</a:t>
            </a: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And save it in the variable "labelT3$"</a:t>
            </a:r>
            <a:endParaRPr lang="en-US" sz="2800" b="1" dirty="0">
              <a:solidFill>
                <a:schemeClr val="tx1"/>
              </a:solidFill>
              <a:latin typeface="Univers Condensed Light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cs typeface="Calibri"/>
              </a:rPr>
              <a:t>selectObject</a:t>
            </a:r>
            <a:r>
              <a:rPr lang="en-US" sz="2000" dirty="0">
                <a:cs typeface="Calibri"/>
              </a:rPr>
              <a:t>: "</a:t>
            </a:r>
            <a:r>
              <a:rPr lang="en-US" sz="2000" dirty="0" err="1">
                <a:cs typeface="Calibri"/>
              </a:rPr>
              <a:t>TextGrid</a:t>
            </a:r>
            <a:r>
              <a:rPr lang="en-US" sz="2000" dirty="0">
                <a:cs typeface="Calibri"/>
              </a:rPr>
              <a:t> " + </a:t>
            </a:r>
            <a:r>
              <a:rPr lang="en-US" sz="2000" dirty="0" err="1">
                <a:cs typeface="Calibri"/>
              </a:rPr>
              <a:t>sound_object_name</a:t>
            </a:r>
            <a:r>
              <a:rPr lang="en-US" sz="2000" dirty="0">
                <a:cs typeface="Calibri"/>
              </a:rPr>
              <a:t>$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/>
              <a:t>     labelT3$ = Get label of interval: 3, </a:t>
            </a:r>
            <a:r>
              <a:rPr lang="en-US" sz="2000" dirty="0" err="1"/>
              <a:t>i</a:t>
            </a:r>
            <a:endParaRPr lang="en-US" sz="2000" dirty="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if labelT3$ = "VOT"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start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end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votDur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endif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00B47D-3B48-8FB4-B648-81B684A07762}"/>
              </a:ext>
            </a:extLst>
          </p:cNvPr>
          <p:cNvSpPr/>
          <p:nvPr/>
        </p:nvSpPr>
        <p:spPr>
          <a:xfrm rot="5100000">
            <a:off x="6465929" y="1088391"/>
            <a:ext cx="378802" cy="3825940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46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"</a:t>
            </a:r>
            <a:r>
              <a:rPr lang="en-US" sz="2000" dirty="0" err="1">
                <a:ea typeface="+mn-lt"/>
                <a:cs typeface="+mn-lt"/>
              </a:rPr>
              <a:t>TextGrid</a:t>
            </a:r>
            <a:r>
              <a:rPr lang="en-US" sz="2000" dirty="0">
                <a:ea typeface="+mn-lt"/>
                <a:cs typeface="+mn-lt"/>
              </a:rPr>
              <a:t> " + </a:t>
            </a:r>
            <a:r>
              <a:rPr lang="en-US" sz="2000" dirty="0" err="1">
                <a:ea typeface="+mn-lt"/>
                <a:cs typeface="+mn-lt"/>
              </a:rPr>
              <a:t>sound_object_name</a:t>
            </a:r>
            <a:r>
              <a:rPr lang="en-US" sz="2000" dirty="0">
                <a:ea typeface="+mn-lt"/>
                <a:cs typeface="+mn-lt"/>
              </a:rPr>
              <a:t>$</a:t>
            </a:r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ea typeface="+mn-lt"/>
                <a:cs typeface="+mn-lt"/>
              </a:rPr>
              <a:t> = Get number of intervals: 3 </a:t>
            </a:r>
            <a:endParaRPr lang="en-US" sz="20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76095" y="990312"/>
            <a:ext cx="3197147" cy="3570874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532868 h 3570874"/>
                      <a:gd name="connsiteX1" fmla="*/ 532868 w 3197147"/>
                      <a:gd name="connsiteY1" fmla="*/ 0 h 3570874"/>
                      <a:gd name="connsiteX2" fmla="*/ 1001778 w 3197147"/>
                      <a:gd name="connsiteY2" fmla="*/ 0 h 3570874"/>
                      <a:gd name="connsiteX3" fmla="*/ 1577259 w 3197147"/>
                      <a:gd name="connsiteY3" fmla="*/ 0 h 3570874"/>
                      <a:gd name="connsiteX4" fmla="*/ 2088798 w 3197147"/>
                      <a:gd name="connsiteY4" fmla="*/ 0 h 3570874"/>
                      <a:gd name="connsiteX5" fmla="*/ 2664279 w 3197147"/>
                      <a:gd name="connsiteY5" fmla="*/ 0 h 3570874"/>
                      <a:gd name="connsiteX6" fmla="*/ 3197147 w 3197147"/>
                      <a:gd name="connsiteY6" fmla="*/ 532868 h 3570874"/>
                      <a:gd name="connsiteX7" fmla="*/ 3197147 w 3197147"/>
                      <a:gd name="connsiteY7" fmla="*/ 1109050 h 3570874"/>
                      <a:gd name="connsiteX8" fmla="*/ 3197147 w 3197147"/>
                      <a:gd name="connsiteY8" fmla="*/ 1785437 h 3570874"/>
                      <a:gd name="connsiteX9" fmla="*/ 3197147 w 3197147"/>
                      <a:gd name="connsiteY9" fmla="*/ 2461824 h 3570874"/>
                      <a:gd name="connsiteX10" fmla="*/ 3197147 w 3197147"/>
                      <a:gd name="connsiteY10" fmla="*/ 3038006 h 3570874"/>
                      <a:gd name="connsiteX11" fmla="*/ 2664279 w 3197147"/>
                      <a:gd name="connsiteY11" fmla="*/ 3570874 h 3570874"/>
                      <a:gd name="connsiteX12" fmla="*/ 2152740 w 3197147"/>
                      <a:gd name="connsiteY12" fmla="*/ 3570874 h 3570874"/>
                      <a:gd name="connsiteX13" fmla="*/ 1619888 w 3197147"/>
                      <a:gd name="connsiteY13" fmla="*/ 3570874 h 3570874"/>
                      <a:gd name="connsiteX14" fmla="*/ 1065721 w 3197147"/>
                      <a:gd name="connsiteY14" fmla="*/ 3570874 h 3570874"/>
                      <a:gd name="connsiteX15" fmla="*/ 532868 w 3197147"/>
                      <a:gd name="connsiteY15" fmla="*/ 3570874 h 3570874"/>
                      <a:gd name="connsiteX16" fmla="*/ 0 w 3197147"/>
                      <a:gd name="connsiteY16" fmla="*/ 3038006 h 3570874"/>
                      <a:gd name="connsiteX17" fmla="*/ 0 w 3197147"/>
                      <a:gd name="connsiteY17" fmla="*/ 2361619 h 3570874"/>
                      <a:gd name="connsiteX18" fmla="*/ 0 w 3197147"/>
                      <a:gd name="connsiteY18" fmla="*/ 1735334 h 3570874"/>
                      <a:gd name="connsiteX19" fmla="*/ 0 w 3197147"/>
                      <a:gd name="connsiteY19" fmla="*/ 532868 h 3570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97147" h="3570874" fill="none" extrusionOk="0">
                        <a:moveTo>
                          <a:pt x="0" y="532868"/>
                        </a:moveTo>
                        <a:cubicBezTo>
                          <a:pt x="30878" y="258709"/>
                          <a:pt x="264128" y="21145"/>
                          <a:pt x="532868" y="0"/>
                        </a:cubicBezTo>
                        <a:cubicBezTo>
                          <a:pt x="745378" y="-17616"/>
                          <a:pt x="827553" y="-12827"/>
                          <a:pt x="1001778" y="0"/>
                        </a:cubicBezTo>
                        <a:cubicBezTo>
                          <a:pt x="1176003" y="12827"/>
                          <a:pt x="1312546" y="20643"/>
                          <a:pt x="1577259" y="0"/>
                        </a:cubicBezTo>
                        <a:cubicBezTo>
                          <a:pt x="1841972" y="-20643"/>
                          <a:pt x="1951154" y="-633"/>
                          <a:pt x="2088798" y="0"/>
                        </a:cubicBezTo>
                        <a:cubicBezTo>
                          <a:pt x="2226442" y="633"/>
                          <a:pt x="2378361" y="-15448"/>
                          <a:pt x="2664279" y="0"/>
                        </a:cubicBezTo>
                        <a:cubicBezTo>
                          <a:pt x="2964880" y="-22017"/>
                          <a:pt x="3230539" y="264111"/>
                          <a:pt x="3197147" y="532868"/>
                        </a:cubicBezTo>
                        <a:cubicBezTo>
                          <a:pt x="3221210" y="663680"/>
                          <a:pt x="3195642" y="846173"/>
                          <a:pt x="3197147" y="1109050"/>
                        </a:cubicBezTo>
                        <a:cubicBezTo>
                          <a:pt x="3198652" y="1371927"/>
                          <a:pt x="3202291" y="1520027"/>
                          <a:pt x="3197147" y="1785437"/>
                        </a:cubicBezTo>
                        <a:cubicBezTo>
                          <a:pt x="3192003" y="2050847"/>
                          <a:pt x="3191353" y="2258830"/>
                          <a:pt x="3197147" y="2461824"/>
                        </a:cubicBezTo>
                        <a:cubicBezTo>
                          <a:pt x="3202941" y="2664818"/>
                          <a:pt x="3206577" y="2868175"/>
                          <a:pt x="3197147" y="3038006"/>
                        </a:cubicBezTo>
                        <a:cubicBezTo>
                          <a:pt x="3256639" y="3293275"/>
                          <a:pt x="3005654" y="3597426"/>
                          <a:pt x="2664279" y="3570874"/>
                        </a:cubicBezTo>
                        <a:cubicBezTo>
                          <a:pt x="2478088" y="3574291"/>
                          <a:pt x="2376226" y="3558352"/>
                          <a:pt x="2152740" y="3570874"/>
                        </a:cubicBezTo>
                        <a:cubicBezTo>
                          <a:pt x="1929254" y="3583396"/>
                          <a:pt x="1783631" y="3576928"/>
                          <a:pt x="1619888" y="3570874"/>
                        </a:cubicBezTo>
                        <a:cubicBezTo>
                          <a:pt x="1456145" y="3564820"/>
                          <a:pt x="1286121" y="3561619"/>
                          <a:pt x="1065721" y="3570874"/>
                        </a:cubicBezTo>
                        <a:cubicBezTo>
                          <a:pt x="845321" y="3580129"/>
                          <a:pt x="791389" y="3550084"/>
                          <a:pt x="532868" y="3570874"/>
                        </a:cubicBezTo>
                        <a:cubicBezTo>
                          <a:pt x="248890" y="3553126"/>
                          <a:pt x="-8004" y="3274185"/>
                          <a:pt x="0" y="3038006"/>
                        </a:cubicBezTo>
                        <a:cubicBezTo>
                          <a:pt x="-640" y="2774140"/>
                          <a:pt x="12772" y="2646956"/>
                          <a:pt x="0" y="2361619"/>
                        </a:cubicBezTo>
                        <a:cubicBezTo>
                          <a:pt x="-12772" y="2076282"/>
                          <a:pt x="-19150" y="1990861"/>
                          <a:pt x="0" y="1735334"/>
                        </a:cubicBezTo>
                        <a:cubicBezTo>
                          <a:pt x="19150" y="1479807"/>
                          <a:pt x="59536" y="943804"/>
                          <a:pt x="0" y="532868"/>
                        </a:cubicBezTo>
                        <a:close/>
                      </a:path>
                      <a:path w="3197147" h="3570874" stroke="0" extrusionOk="0">
                        <a:moveTo>
                          <a:pt x="0" y="532868"/>
                        </a:moveTo>
                        <a:cubicBezTo>
                          <a:pt x="15745" y="190364"/>
                          <a:pt x="246444" y="47727"/>
                          <a:pt x="532868" y="0"/>
                        </a:cubicBezTo>
                        <a:cubicBezTo>
                          <a:pt x="702148" y="-23028"/>
                          <a:pt x="812521" y="16008"/>
                          <a:pt x="1001778" y="0"/>
                        </a:cubicBezTo>
                        <a:cubicBezTo>
                          <a:pt x="1191035" y="-16008"/>
                          <a:pt x="1328054" y="-9861"/>
                          <a:pt x="1577259" y="0"/>
                        </a:cubicBezTo>
                        <a:cubicBezTo>
                          <a:pt x="1826464" y="9861"/>
                          <a:pt x="1890459" y="-5603"/>
                          <a:pt x="2110112" y="0"/>
                        </a:cubicBezTo>
                        <a:cubicBezTo>
                          <a:pt x="2329765" y="5603"/>
                          <a:pt x="2445215" y="-23308"/>
                          <a:pt x="2664279" y="0"/>
                        </a:cubicBezTo>
                        <a:cubicBezTo>
                          <a:pt x="2982669" y="18202"/>
                          <a:pt x="3178529" y="246367"/>
                          <a:pt x="3197147" y="532868"/>
                        </a:cubicBezTo>
                        <a:cubicBezTo>
                          <a:pt x="3202333" y="752774"/>
                          <a:pt x="3180133" y="928739"/>
                          <a:pt x="3197147" y="1134101"/>
                        </a:cubicBezTo>
                        <a:cubicBezTo>
                          <a:pt x="3214161" y="1339463"/>
                          <a:pt x="3177152" y="1560013"/>
                          <a:pt x="3197147" y="1710283"/>
                        </a:cubicBezTo>
                        <a:cubicBezTo>
                          <a:pt x="3217142" y="1860553"/>
                          <a:pt x="3185499" y="2047175"/>
                          <a:pt x="3197147" y="2286465"/>
                        </a:cubicBezTo>
                        <a:cubicBezTo>
                          <a:pt x="3208795" y="2525755"/>
                          <a:pt x="3203830" y="2693135"/>
                          <a:pt x="3197147" y="3038006"/>
                        </a:cubicBezTo>
                        <a:cubicBezTo>
                          <a:pt x="3250379" y="3338545"/>
                          <a:pt x="3015895" y="3549441"/>
                          <a:pt x="2664279" y="3570874"/>
                        </a:cubicBezTo>
                        <a:cubicBezTo>
                          <a:pt x="2406992" y="3571262"/>
                          <a:pt x="2349140" y="3589527"/>
                          <a:pt x="2131426" y="3570874"/>
                        </a:cubicBezTo>
                        <a:cubicBezTo>
                          <a:pt x="1913712" y="3552221"/>
                          <a:pt x="1838051" y="3571792"/>
                          <a:pt x="1598574" y="3570874"/>
                        </a:cubicBezTo>
                        <a:cubicBezTo>
                          <a:pt x="1359097" y="3569956"/>
                          <a:pt x="1331068" y="3558003"/>
                          <a:pt x="1108349" y="3570874"/>
                        </a:cubicBezTo>
                        <a:cubicBezTo>
                          <a:pt x="885630" y="3583745"/>
                          <a:pt x="694404" y="3565657"/>
                          <a:pt x="532868" y="3570874"/>
                        </a:cubicBezTo>
                        <a:cubicBezTo>
                          <a:pt x="237432" y="3563411"/>
                          <a:pt x="2606" y="3350720"/>
                          <a:pt x="0" y="3038006"/>
                        </a:cubicBezTo>
                        <a:cubicBezTo>
                          <a:pt x="25812" y="2766791"/>
                          <a:pt x="-21793" y="2578712"/>
                          <a:pt x="0" y="2461824"/>
                        </a:cubicBezTo>
                        <a:cubicBezTo>
                          <a:pt x="21793" y="2344936"/>
                          <a:pt x="-17213" y="2055009"/>
                          <a:pt x="0" y="1910694"/>
                        </a:cubicBezTo>
                        <a:cubicBezTo>
                          <a:pt x="17213" y="1766379"/>
                          <a:pt x="-3612" y="1451514"/>
                          <a:pt x="0" y="1334512"/>
                        </a:cubicBezTo>
                        <a:cubicBezTo>
                          <a:pt x="3612" y="1217510"/>
                          <a:pt x="16385" y="697479"/>
                          <a:pt x="0" y="53286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4. get the VOT label</a:t>
            </a:r>
          </a:p>
          <a:p>
            <a:r>
              <a:rPr lang="en-US" sz="2800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(1st argument: tier 3</a:t>
            </a:r>
          </a:p>
          <a:p>
            <a:r>
              <a:rPr lang="en-US" sz="2800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2nd argument: interval number counting from left)</a:t>
            </a:r>
          </a:p>
          <a:p>
            <a:r>
              <a:rPr lang="en-US" sz="2800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And save it in the variable "labelT3$"</a:t>
            </a:r>
            <a:endParaRPr lang="en-US" sz="2800" b="1" dirty="0">
              <a:solidFill>
                <a:schemeClr val="tx1"/>
              </a:solidFill>
              <a:latin typeface="Univers Condensed Light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cs typeface="Calibri"/>
              </a:rPr>
              <a:t>selectObject</a:t>
            </a:r>
            <a:r>
              <a:rPr lang="en-US" sz="2000" dirty="0">
                <a:cs typeface="Calibri"/>
              </a:rPr>
              <a:t>: "</a:t>
            </a:r>
            <a:r>
              <a:rPr lang="en-US" sz="2000" dirty="0" err="1">
                <a:cs typeface="Calibri"/>
              </a:rPr>
              <a:t>TextGrid</a:t>
            </a:r>
            <a:r>
              <a:rPr lang="en-US" sz="2000" dirty="0">
                <a:cs typeface="Calibri"/>
              </a:rPr>
              <a:t> " + </a:t>
            </a:r>
            <a:r>
              <a:rPr lang="en-US" sz="2000" dirty="0" err="1">
                <a:cs typeface="Calibri"/>
              </a:rPr>
              <a:t>sound_object_name</a:t>
            </a:r>
            <a:r>
              <a:rPr lang="en-US" sz="2000" dirty="0">
                <a:cs typeface="Calibri"/>
              </a:rPr>
              <a:t>$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/>
              <a:t>     labelT3$ = Get label of interval: 3, </a:t>
            </a:r>
            <a:r>
              <a:rPr lang="en-US" sz="2000" dirty="0" err="1"/>
              <a:t>i</a:t>
            </a:r>
            <a:endParaRPr lang="en-US" sz="2000" dirty="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>
                <a:solidFill>
                  <a:srgbClr val="00B050"/>
                </a:solidFill>
              </a:rPr>
              <a:t>if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labelT3$ = "VOT"</a:t>
            </a:r>
            <a:endParaRPr lang="en-US" sz="2000">
              <a:solidFill>
                <a:srgbClr val="00B050"/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start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Get end time of interval: 3,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votDur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endTime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startTime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357D17-39B2-4731-A122-5AE6BB36CE9A}"/>
              </a:ext>
            </a:extLst>
          </p:cNvPr>
          <p:cNvSpPr/>
          <p:nvPr/>
        </p:nvSpPr>
        <p:spPr>
          <a:xfrm>
            <a:off x="8648666" y="4649121"/>
            <a:ext cx="3197147" cy="2143636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357280 h 2143636"/>
                      <a:gd name="connsiteX1" fmla="*/ 357280 w 3197147"/>
                      <a:gd name="connsiteY1" fmla="*/ 0 h 2143636"/>
                      <a:gd name="connsiteX2" fmla="*/ 903449 w 3197147"/>
                      <a:gd name="connsiteY2" fmla="*/ 0 h 2143636"/>
                      <a:gd name="connsiteX3" fmla="*/ 1474444 w 3197147"/>
                      <a:gd name="connsiteY3" fmla="*/ 0 h 2143636"/>
                      <a:gd name="connsiteX4" fmla="*/ 2020613 w 3197147"/>
                      <a:gd name="connsiteY4" fmla="*/ 0 h 2143636"/>
                      <a:gd name="connsiteX5" fmla="*/ 2839867 w 3197147"/>
                      <a:gd name="connsiteY5" fmla="*/ 0 h 2143636"/>
                      <a:gd name="connsiteX6" fmla="*/ 3197147 w 3197147"/>
                      <a:gd name="connsiteY6" fmla="*/ 357280 h 2143636"/>
                      <a:gd name="connsiteX7" fmla="*/ 3197147 w 3197147"/>
                      <a:gd name="connsiteY7" fmla="*/ 847929 h 2143636"/>
                      <a:gd name="connsiteX8" fmla="*/ 3197147 w 3197147"/>
                      <a:gd name="connsiteY8" fmla="*/ 1281416 h 2143636"/>
                      <a:gd name="connsiteX9" fmla="*/ 3197147 w 3197147"/>
                      <a:gd name="connsiteY9" fmla="*/ 1786356 h 2143636"/>
                      <a:gd name="connsiteX10" fmla="*/ 2839867 w 3197147"/>
                      <a:gd name="connsiteY10" fmla="*/ 2143636 h 2143636"/>
                      <a:gd name="connsiteX11" fmla="*/ 2219220 w 3197147"/>
                      <a:gd name="connsiteY11" fmla="*/ 2143636 h 2143636"/>
                      <a:gd name="connsiteX12" fmla="*/ 1598574 w 3197147"/>
                      <a:gd name="connsiteY12" fmla="*/ 2143636 h 2143636"/>
                      <a:gd name="connsiteX13" fmla="*/ 977927 w 3197147"/>
                      <a:gd name="connsiteY13" fmla="*/ 2143636 h 2143636"/>
                      <a:gd name="connsiteX14" fmla="*/ 357280 w 3197147"/>
                      <a:gd name="connsiteY14" fmla="*/ 2143636 h 2143636"/>
                      <a:gd name="connsiteX15" fmla="*/ 0 w 3197147"/>
                      <a:gd name="connsiteY15" fmla="*/ 1786356 h 2143636"/>
                      <a:gd name="connsiteX16" fmla="*/ 0 w 3197147"/>
                      <a:gd name="connsiteY16" fmla="*/ 1281416 h 2143636"/>
                      <a:gd name="connsiteX17" fmla="*/ 0 w 3197147"/>
                      <a:gd name="connsiteY17" fmla="*/ 847929 h 2143636"/>
                      <a:gd name="connsiteX18" fmla="*/ 0 w 3197147"/>
                      <a:gd name="connsiteY18" fmla="*/ 357280 h 2143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197147" h="2143636" fill="none" extrusionOk="0">
                        <a:moveTo>
                          <a:pt x="0" y="357280"/>
                        </a:moveTo>
                        <a:cubicBezTo>
                          <a:pt x="-14217" y="162868"/>
                          <a:pt x="151444" y="3625"/>
                          <a:pt x="357280" y="0"/>
                        </a:cubicBezTo>
                        <a:cubicBezTo>
                          <a:pt x="562123" y="16259"/>
                          <a:pt x="752127" y="16874"/>
                          <a:pt x="903449" y="0"/>
                        </a:cubicBezTo>
                        <a:cubicBezTo>
                          <a:pt x="1054771" y="-16874"/>
                          <a:pt x="1214028" y="-18402"/>
                          <a:pt x="1474444" y="0"/>
                        </a:cubicBezTo>
                        <a:cubicBezTo>
                          <a:pt x="1734860" y="18402"/>
                          <a:pt x="1862146" y="24320"/>
                          <a:pt x="2020613" y="0"/>
                        </a:cubicBezTo>
                        <a:cubicBezTo>
                          <a:pt x="2179080" y="-24320"/>
                          <a:pt x="2559980" y="-30676"/>
                          <a:pt x="2839867" y="0"/>
                        </a:cubicBezTo>
                        <a:cubicBezTo>
                          <a:pt x="3048053" y="-19356"/>
                          <a:pt x="3206942" y="129614"/>
                          <a:pt x="3197147" y="357280"/>
                        </a:cubicBezTo>
                        <a:cubicBezTo>
                          <a:pt x="3187503" y="499779"/>
                          <a:pt x="3174144" y="703754"/>
                          <a:pt x="3197147" y="847929"/>
                        </a:cubicBezTo>
                        <a:cubicBezTo>
                          <a:pt x="3220150" y="992104"/>
                          <a:pt x="3194732" y="1129872"/>
                          <a:pt x="3197147" y="1281416"/>
                        </a:cubicBezTo>
                        <a:cubicBezTo>
                          <a:pt x="3199562" y="1432960"/>
                          <a:pt x="3187147" y="1677928"/>
                          <a:pt x="3197147" y="1786356"/>
                        </a:cubicBezTo>
                        <a:cubicBezTo>
                          <a:pt x="3205739" y="1988880"/>
                          <a:pt x="3071191" y="2114962"/>
                          <a:pt x="2839867" y="2143636"/>
                        </a:cubicBezTo>
                        <a:cubicBezTo>
                          <a:pt x="2530529" y="2158264"/>
                          <a:pt x="2502702" y="2119233"/>
                          <a:pt x="2219220" y="2143636"/>
                        </a:cubicBezTo>
                        <a:cubicBezTo>
                          <a:pt x="1935738" y="2168039"/>
                          <a:pt x="1786504" y="2163013"/>
                          <a:pt x="1598574" y="2143636"/>
                        </a:cubicBezTo>
                        <a:cubicBezTo>
                          <a:pt x="1410644" y="2124259"/>
                          <a:pt x="1271114" y="2125632"/>
                          <a:pt x="977927" y="2143636"/>
                        </a:cubicBezTo>
                        <a:cubicBezTo>
                          <a:pt x="684740" y="2161640"/>
                          <a:pt x="642118" y="2145980"/>
                          <a:pt x="357280" y="2143636"/>
                        </a:cubicBezTo>
                        <a:cubicBezTo>
                          <a:pt x="182382" y="2149206"/>
                          <a:pt x="-6686" y="1945475"/>
                          <a:pt x="0" y="1786356"/>
                        </a:cubicBezTo>
                        <a:cubicBezTo>
                          <a:pt x="6952" y="1574601"/>
                          <a:pt x="-8611" y="1416043"/>
                          <a:pt x="0" y="1281416"/>
                        </a:cubicBezTo>
                        <a:cubicBezTo>
                          <a:pt x="8611" y="1146789"/>
                          <a:pt x="8580" y="963205"/>
                          <a:pt x="0" y="847929"/>
                        </a:cubicBezTo>
                        <a:cubicBezTo>
                          <a:pt x="-8580" y="732653"/>
                          <a:pt x="9155" y="494656"/>
                          <a:pt x="0" y="357280"/>
                        </a:cubicBezTo>
                        <a:close/>
                      </a:path>
                      <a:path w="3197147" h="2143636" stroke="0" extrusionOk="0">
                        <a:moveTo>
                          <a:pt x="0" y="357280"/>
                        </a:moveTo>
                        <a:cubicBezTo>
                          <a:pt x="8009" y="135438"/>
                          <a:pt x="161214" y="7602"/>
                          <a:pt x="357280" y="0"/>
                        </a:cubicBezTo>
                        <a:cubicBezTo>
                          <a:pt x="485452" y="3110"/>
                          <a:pt x="787203" y="18694"/>
                          <a:pt x="903449" y="0"/>
                        </a:cubicBezTo>
                        <a:cubicBezTo>
                          <a:pt x="1019695" y="-18694"/>
                          <a:pt x="1320003" y="-3037"/>
                          <a:pt x="1573748" y="0"/>
                        </a:cubicBezTo>
                        <a:cubicBezTo>
                          <a:pt x="1827493" y="3037"/>
                          <a:pt x="2023424" y="28042"/>
                          <a:pt x="2194394" y="0"/>
                        </a:cubicBezTo>
                        <a:cubicBezTo>
                          <a:pt x="2365364" y="-28042"/>
                          <a:pt x="2690281" y="4663"/>
                          <a:pt x="2839867" y="0"/>
                        </a:cubicBezTo>
                        <a:cubicBezTo>
                          <a:pt x="3041102" y="2957"/>
                          <a:pt x="3189168" y="163300"/>
                          <a:pt x="3197147" y="357280"/>
                        </a:cubicBezTo>
                        <a:cubicBezTo>
                          <a:pt x="3206947" y="583521"/>
                          <a:pt x="3211624" y="713185"/>
                          <a:pt x="3197147" y="819348"/>
                        </a:cubicBezTo>
                        <a:cubicBezTo>
                          <a:pt x="3182670" y="925511"/>
                          <a:pt x="3177508" y="1080125"/>
                          <a:pt x="3197147" y="1267125"/>
                        </a:cubicBezTo>
                        <a:cubicBezTo>
                          <a:pt x="3216786" y="1454125"/>
                          <a:pt x="3197661" y="1672670"/>
                          <a:pt x="3197147" y="1786356"/>
                        </a:cubicBezTo>
                        <a:cubicBezTo>
                          <a:pt x="3228679" y="1985519"/>
                          <a:pt x="3077116" y="2168238"/>
                          <a:pt x="2839867" y="2143636"/>
                        </a:cubicBezTo>
                        <a:cubicBezTo>
                          <a:pt x="2699292" y="2158121"/>
                          <a:pt x="2529286" y="2156316"/>
                          <a:pt x="2268872" y="2143636"/>
                        </a:cubicBezTo>
                        <a:cubicBezTo>
                          <a:pt x="2008458" y="2130956"/>
                          <a:pt x="1886225" y="2138886"/>
                          <a:pt x="1648225" y="2143636"/>
                        </a:cubicBezTo>
                        <a:cubicBezTo>
                          <a:pt x="1410225" y="2148386"/>
                          <a:pt x="1276966" y="2145888"/>
                          <a:pt x="1027578" y="2143636"/>
                        </a:cubicBezTo>
                        <a:cubicBezTo>
                          <a:pt x="778190" y="2141384"/>
                          <a:pt x="685984" y="2174374"/>
                          <a:pt x="357280" y="2143636"/>
                        </a:cubicBezTo>
                        <a:cubicBezTo>
                          <a:pt x="140886" y="2104934"/>
                          <a:pt x="32650" y="2009521"/>
                          <a:pt x="0" y="1786356"/>
                        </a:cubicBezTo>
                        <a:cubicBezTo>
                          <a:pt x="-11984" y="1588426"/>
                          <a:pt x="-5989" y="1512697"/>
                          <a:pt x="0" y="1309997"/>
                        </a:cubicBezTo>
                        <a:cubicBezTo>
                          <a:pt x="5989" y="1107297"/>
                          <a:pt x="11085" y="954330"/>
                          <a:pt x="0" y="819348"/>
                        </a:cubicBezTo>
                        <a:cubicBezTo>
                          <a:pt x="-11085" y="684366"/>
                          <a:pt x="1982" y="550705"/>
                          <a:pt x="0" y="35728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5. write </a:t>
            </a:r>
            <a:r>
              <a:rPr lang="en-US" sz="2800" b="1" dirty="0">
                <a:solidFill>
                  <a:srgbClr val="00B050"/>
                </a:solidFill>
                <a:latin typeface="Univers Condensed Light"/>
                <a:cs typeface="Calibri" panose="020F0502020204030204"/>
              </a:rPr>
              <a:t>if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 statement.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(we do not need to get duration if it's empty, so checking if the label is "VOT"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42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"</a:t>
            </a:r>
            <a:r>
              <a:rPr lang="en-US" sz="2000" dirty="0" err="1">
                <a:ea typeface="+mn-lt"/>
                <a:cs typeface="+mn-lt"/>
              </a:rPr>
              <a:t>TextGrid</a:t>
            </a:r>
            <a:r>
              <a:rPr lang="en-US" sz="2000" dirty="0">
                <a:ea typeface="+mn-lt"/>
                <a:cs typeface="+mn-lt"/>
              </a:rPr>
              <a:t> " + </a:t>
            </a:r>
            <a:r>
              <a:rPr lang="en-US" sz="2000" dirty="0" err="1">
                <a:ea typeface="+mn-lt"/>
                <a:cs typeface="+mn-lt"/>
              </a:rPr>
              <a:t>sound_object_name</a:t>
            </a:r>
            <a:r>
              <a:rPr lang="en-US" sz="2000" dirty="0">
                <a:ea typeface="+mn-lt"/>
                <a:cs typeface="+mn-lt"/>
              </a:rPr>
              <a:t>$</a:t>
            </a:r>
            <a:endParaRPr lang="en-US" sz="2000">
              <a:cs typeface="Calibri" panose="020F0502020204030204"/>
            </a:endParaRPr>
          </a:p>
          <a:p>
            <a:r>
              <a:rPr lang="en-US" sz="20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2000" dirty="0">
                <a:ea typeface="+mn-lt"/>
                <a:cs typeface="+mn-lt"/>
              </a:rPr>
              <a:t> = Get number of intervals: 3 </a:t>
            </a:r>
            <a:endParaRPr lang="en-US" sz="20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03524" y="1044741"/>
            <a:ext cx="3197147" cy="3679731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197147"/>
                      <a:gd name="connsiteY0" fmla="*/ 532868 h 3679731"/>
                      <a:gd name="connsiteX1" fmla="*/ 532868 w 3197147"/>
                      <a:gd name="connsiteY1" fmla="*/ 0 h 3679731"/>
                      <a:gd name="connsiteX2" fmla="*/ 1001778 w 3197147"/>
                      <a:gd name="connsiteY2" fmla="*/ 0 h 3679731"/>
                      <a:gd name="connsiteX3" fmla="*/ 1577259 w 3197147"/>
                      <a:gd name="connsiteY3" fmla="*/ 0 h 3679731"/>
                      <a:gd name="connsiteX4" fmla="*/ 2088798 w 3197147"/>
                      <a:gd name="connsiteY4" fmla="*/ 0 h 3679731"/>
                      <a:gd name="connsiteX5" fmla="*/ 2664279 w 3197147"/>
                      <a:gd name="connsiteY5" fmla="*/ 0 h 3679731"/>
                      <a:gd name="connsiteX6" fmla="*/ 3197147 w 3197147"/>
                      <a:gd name="connsiteY6" fmla="*/ 532868 h 3679731"/>
                      <a:gd name="connsiteX7" fmla="*/ 3197147 w 3197147"/>
                      <a:gd name="connsiteY7" fmla="*/ 1134087 h 3679731"/>
                      <a:gd name="connsiteX8" fmla="*/ 3197147 w 3197147"/>
                      <a:gd name="connsiteY8" fmla="*/ 1839866 h 3679731"/>
                      <a:gd name="connsiteX9" fmla="*/ 3197147 w 3197147"/>
                      <a:gd name="connsiteY9" fmla="*/ 2545644 h 3679731"/>
                      <a:gd name="connsiteX10" fmla="*/ 3197147 w 3197147"/>
                      <a:gd name="connsiteY10" fmla="*/ 3146863 h 3679731"/>
                      <a:gd name="connsiteX11" fmla="*/ 2664279 w 3197147"/>
                      <a:gd name="connsiteY11" fmla="*/ 3679731 h 3679731"/>
                      <a:gd name="connsiteX12" fmla="*/ 2152740 w 3197147"/>
                      <a:gd name="connsiteY12" fmla="*/ 3679731 h 3679731"/>
                      <a:gd name="connsiteX13" fmla="*/ 1619888 w 3197147"/>
                      <a:gd name="connsiteY13" fmla="*/ 3679731 h 3679731"/>
                      <a:gd name="connsiteX14" fmla="*/ 1065721 w 3197147"/>
                      <a:gd name="connsiteY14" fmla="*/ 3679731 h 3679731"/>
                      <a:gd name="connsiteX15" fmla="*/ 532868 w 3197147"/>
                      <a:gd name="connsiteY15" fmla="*/ 3679731 h 3679731"/>
                      <a:gd name="connsiteX16" fmla="*/ 0 w 3197147"/>
                      <a:gd name="connsiteY16" fmla="*/ 3146863 h 3679731"/>
                      <a:gd name="connsiteX17" fmla="*/ 0 w 3197147"/>
                      <a:gd name="connsiteY17" fmla="*/ 2441084 h 3679731"/>
                      <a:gd name="connsiteX18" fmla="*/ 0 w 3197147"/>
                      <a:gd name="connsiteY18" fmla="*/ 1787586 h 3679731"/>
                      <a:gd name="connsiteX19" fmla="*/ 0 w 3197147"/>
                      <a:gd name="connsiteY19" fmla="*/ 532868 h 3679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97147" h="3679731" fill="none" extrusionOk="0">
                        <a:moveTo>
                          <a:pt x="0" y="532868"/>
                        </a:moveTo>
                        <a:cubicBezTo>
                          <a:pt x="30878" y="258709"/>
                          <a:pt x="264128" y="21145"/>
                          <a:pt x="532868" y="0"/>
                        </a:cubicBezTo>
                        <a:cubicBezTo>
                          <a:pt x="745378" y="-17616"/>
                          <a:pt x="827553" y="-12827"/>
                          <a:pt x="1001778" y="0"/>
                        </a:cubicBezTo>
                        <a:cubicBezTo>
                          <a:pt x="1176003" y="12827"/>
                          <a:pt x="1312546" y="20643"/>
                          <a:pt x="1577259" y="0"/>
                        </a:cubicBezTo>
                        <a:cubicBezTo>
                          <a:pt x="1841972" y="-20643"/>
                          <a:pt x="1951154" y="-633"/>
                          <a:pt x="2088798" y="0"/>
                        </a:cubicBezTo>
                        <a:cubicBezTo>
                          <a:pt x="2226442" y="633"/>
                          <a:pt x="2378361" y="-15448"/>
                          <a:pt x="2664279" y="0"/>
                        </a:cubicBezTo>
                        <a:cubicBezTo>
                          <a:pt x="2964880" y="-22017"/>
                          <a:pt x="3230539" y="264111"/>
                          <a:pt x="3197147" y="532868"/>
                        </a:cubicBezTo>
                        <a:cubicBezTo>
                          <a:pt x="3224614" y="661778"/>
                          <a:pt x="3192111" y="885775"/>
                          <a:pt x="3197147" y="1134087"/>
                        </a:cubicBezTo>
                        <a:cubicBezTo>
                          <a:pt x="3202183" y="1382399"/>
                          <a:pt x="3198316" y="1567284"/>
                          <a:pt x="3197147" y="1839866"/>
                        </a:cubicBezTo>
                        <a:cubicBezTo>
                          <a:pt x="3195978" y="2112448"/>
                          <a:pt x="3209705" y="2271019"/>
                          <a:pt x="3197147" y="2545644"/>
                        </a:cubicBezTo>
                        <a:cubicBezTo>
                          <a:pt x="3184589" y="2820269"/>
                          <a:pt x="3193986" y="2936377"/>
                          <a:pt x="3197147" y="3146863"/>
                        </a:cubicBezTo>
                        <a:cubicBezTo>
                          <a:pt x="3256639" y="3402132"/>
                          <a:pt x="3005654" y="3706283"/>
                          <a:pt x="2664279" y="3679731"/>
                        </a:cubicBezTo>
                        <a:cubicBezTo>
                          <a:pt x="2478088" y="3683148"/>
                          <a:pt x="2376226" y="3667209"/>
                          <a:pt x="2152740" y="3679731"/>
                        </a:cubicBezTo>
                        <a:cubicBezTo>
                          <a:pt x="1929254" y="3692253"/>
                          <a:pt x="1783631" y="3685785"/>
                          <a:pt x="1619888" y="3679731"/>
                        </a:cubicBezTo>
                        <a:cubicBezTo>
                          <a:pt x="1456145" y="3673677"/>
                          <a:pt x="1286121" y="3670476"/>
                          <a:pt x="1065721" y="3679731"/>
                        </a:cubicBezTo>
                        <a:cubicBezTo>
                          <a:pt x="845321" y="3688986"/>
                          <a:pt x="791389" y="3658941"/>
                          <a:pt x="532868" y="3679731"/>
                        </a:cubicBezTo>
                        <a:cubicBezTo>
                          <a:pt x="248890" y="3661983"/>
                          <a:pt x="-8004" y="3383042"/>
                          <a:pt x="0" y="3146863"/>
                        </a:cubicBezTo>
                        <a:cubicBezTo>
                          <a:pt x="-33260" y="2914198"/>
                          <a:pt x="7439" y="2751294"/>
                          <a:pt x="0" y="2441084"/>
                        </a:cubicBezTo>
                        <a:cubicBezTo>
                          <a:pt x="-7439" y="2130874"/>
                          <a:pt x="-23232" y="2048576"/>
                          <a:pt x="0" y="1787586"/>
                        </a:cubicBezTo>
                        <a:cubicBezTo>
                          <a:pt x="23232" y="1526596"/>
                          <a:pt x="46146" y="851315"/>
                          <a:pt x="0" y="532868"/>
                        </a:cubicBezTo>
                        <a:close/>
                      </a:path>
                      <a:path w="3197147" h="3679731" stroke="0" extrusionOk="0">
                        <a:moveTo>
                          <a:pt x="0" y="532868"/>
                        </a:moveTo>
                        <a:cubicBezTo>
                          <a:pt x="15745" y="190364"/>
                          <a:pt x="246444" y="47727"/>
                          <a:pt x="532868" y="0"/>
                        </a:cubicBezTo>
                        <a:cubicBezTo>
                          <a:pt x="702148" y="-23028"/>
                          <a:pt x="812521" y="16008"/>
                          <a:pt x="1001778" y="0"/>
                        </a:cubicBezTo>
                        <a:cubicBezTo>
                          <a:pt x="1191035" y="-16008"/>
                          <a:pt x="1328054" y="-9861"/>
                          <a:pt x="1577259" y="0"/>
                        </a:cubicBezTo>
                        <a:cubicBezTo>
                          <a:pt x="1826464" y="9861"/>
                          <a:pt x="1890459" y="-5603"/>
                          <a:pt x="2110112" y="0"/>
                        </a:cubicBezTo>
                        <a:cubicBezTo>
                          <a:pt x="2329765" y="5603"/>
                          <a:pt x="2445215" y="-23308"/>
                          <a:pt x="2664279" y="0"/>
                        </a:cubicBezTo>
                        <a:cubicBezTo>
                          <a:pt x="2982669" y="18202"/>
                          <a:pt x="3178529" y="246367"/>
                          <a:pt x="3197147" y="532868"/>
                        </a:cubicBezTo>
                        <a:cubicBezTo>
                          <a:pt x="3179717" y="778831"/>
                          <a:pt x="3214894" y="1018355"/>
                          <a:pt x="3197147" y="1160227"/>
                        </a:cubicBezTo>
                        <a:cubicBezTo>
                          <a:pt x="3179400" y="1302099"/>
                          <a:pt x="3188908" y="1635401"/>
                          <a:pt x="3197147" y="1761446"/>
                        </a:cubicBezTo>
                        <a:cubicBezTo>
                          <a:pt x="3205386" y="1887491"/>
                          <a:pt x="3174845" y="2097810"/>
                          <a:pt x="3197147" y="2362664"/>
                        </a:cubicBezTo>
                        <a:cubicBezTo>
                          <a:pt x="3219449" y="2627518"/>
                          <a:pt x="3203265" y="2799630"/>
                          <a:pt x="3197147" y="3146863"/>
                        </a:cubicBezTo>
                        <a:cubicBezTo>
                          <a:pt x="3250379" y="3447402"/>
                          <a:pt x="3015895" y="3658298"/>
                          <a:pt x="2664279" y="3679731"/>
                        </a:cubicBezTo>
                        <a:cubicBezTo>
                          <a:pt x="2406992" y="3680119"/>
                          <a:pt x="2349140" y="3698384"/>
                          <a:pt x="2131426" y="3679731"/>
                        </a:cubicBezTo>
                        <a:cubicBezTo>
                          <a:pt x="1913712" y="3661078"/>
                          <a:pt x="1838051" y="3680649"/>
                          <a:pt x="1598574" y="3679731"/>
                        </a:cubicBezTo>
                        <a:cubicBezTo>
                          <a:pt x="1359097" y="3678813"/>
                          <a:pt x="1331068" y="3666860"/>
                          <a:pt x="1108349" y="3679731"/>
                        </a:cubicBezTo>
                        <a:cubicBezTo>
                          <a:pt x="885630" y="3692602"/>
                          <a:pt x="694404" y="3674514"/>
                          <a:pt x="532868" y="3679731"/>
                        </a:cubicBezTo>
                        <a:cubicBezTo>
                          <a:pt x="237432" y="3672268"/>
                          <a:pt x="2606" y="3459577"/>
                          <a:pt x="0" y="3146863"/>
                        </a:cubicBezTo>
                        <a:cubicBezTo>
                          <a:pt x="-26144" y="3008637"/>
                          <a:pt x="1694" y="2794693"/>
                          <a:pt x="0" y="2545644"/>
                        </a:cubicBezTo>
                        <a:cubicBezTo>
                          <a:pt x="-1694" y="2296595"/>
                          <a:pt x="26934" y="2121557"/>
                          <a:pt x="0" y="1970565"/>
                        </a:cubicBezTo>
                        <a:cubicBezTo>
                          <a:pt x="-26934" y="1819573"/>
                          <a:pt x="5905" y="1507791"/>
                          <a:pt x="0" y="1369346"/>
                        </a:cubicBezTo>
                        <a:cubicBezTo>
                          <a:pt x="-5905" y="1230901"/>
                          <a:pt x="38205" y="915365"/>
                          <a:pt x="0" y="53286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6. get duration and assign the value to 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votDur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 variable</a:t>
            </a: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(getting duration often involves 3 steps: get Start time, get End time, and do "End  - Start")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2087637"/>
            <a:ext cx="82586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2000" dirty="0" err="1">
                <a:cs typeface="Calibri"/>
              </a:rPr>
              <a:t>selectObject</a:t>
            </a:r>
            <a:r>
              <a:rPr lang="en-US" sz="2000" dirty="0">
                <a:cs typeface="Calibri"/>
              </a:rPr>
              <a:t>: "</a:t>
            </a:r>
            <a:r>
              <a:rPr lang="en-US" sz="2000" dirty="0" err="1">
                <a:cs typeface="Calibri"/>
              </a:rPr>
              <a:t>TextGrid</a:t>
            </a:r>
            <a:r>
              <a:rPr lang="en-US" sz="2000" dirty="0">
                <a:cs typeface="Calibri"/>
              </a:rPr>
              <a:t> " + </a:t>
            </a:r>
            <a:r>
              <a:rPr lang="en-US" sz="2000" dirty="0" err="1">
                <a:cs typeface="Calibri"/>
              </a:rPr>
              <a:t>sound_object_name</a:t>
            </a:r>
            <a:r>
              <a:rPr lang="en-US" sz="2000" dirty="0">
                <a:cs typeface="Calibri"/>
              </a:rPr>
              <a:t>$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/>
              <a:t>     labelT3$ = Get label of interval: 3, </a:t>
            </a:r>
            <a:r>
              <a:rPr lang="en-US" sz="2000" dirty="0" err="1"/>
              <a:t>i</a:t>
            </a:r>
            <a:endParaRPr lang="en-US" sz="2000" dirty="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>
                <a:solidFill>
                  <a:srgbClr val="00B050"/>
                </a:solidFill>
              </a:rPr>
              <a:t>if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labelT3$ = "VOT"</a:t>
            </a:r>
            <a:endParaRPr lang="en-US" sz="2000">
              <a:solidFill>
                <a:srgbClr val="00B050"/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</a:t>
            </a:r>
            <a:r>
              <a:rPr lang="en-US" sz="2000" dirty="0"/>
              <a:t> </a:t>
            </a:r>
            <a:r>
              <a:rPr lang="en-US" sz="2000" dirty="0" err="1"/>
              <a:t>startTime</a:t>
            </a:r>
            <a:r>
              <a:rPr lang="en-US" sz="2000" dirty="0"/>
              <a:t> = Get start time of interval: 3, </a:t>
            </a:r>
            <a:r>
              <a:rPr lang="en-US" sz="2000" dirty="0" err="1"/>
              <a:t>i</a:t>
            </a:r>
            <a:endParaRPr lang="en-US" sz="2000">
              <a:cs typeface="Calibri"/>
            </a:endParaRPr>
          </a:p>
          <a:p>
            <a:r>
              <a:rPr lang="en-US" sz="2000" dirty="0"/>
              <a:t>     </a:t>
            </a:r>
            <a:r>
              <a:rPr lang="en-US" sz="2000" dirty="0" err="1"/>
              <a:t>endTime</a:t>
            </a:r>
            <a:r>
              <a:rPr lang="en-US" sz="2000" dirty="0"/>
              <a:t> = Get end time of interval: 3, </a:t>
            </a:r>
            <a:r>
              <a:rPr lang="en-US" sz="2000" dirty="0" err="1"/>
              <a:t>i</a:t>
            </a:r>
            <a:endParaRPr lang="en-US" sz="2000">
              <a:cs typeface="Calibri"/>
            </a:endParaRPr>
          </a:p>
          <a:p>
            <a:r>
              <a:rPr lang="en-US" sz="2000" dirty="0"/>
              <a:t>     </a:t>
            </a:r>
            <a:r>
              <a:rPr lang="en-US" sz="2000" dirty="0" err="1"/>
              <a:t>votDur</a:t>
            </a:r>
            <a:r>
              <a:rPr lang="en-US" sz="2000" dirty="0"/>
              <a:t> = </a:t>
            </a:r>
            <a:r>
              <a:rPr lang="en-US" sz="2000" dirty="0" err="1"/>
              <a:t>endTime</a:t>
            </a:r>
            <a:r>
              <a:rPr lang="en-US" sz="2000" dirty="0"/>
              <a:t> - </a:t>
            </a:r>
            <a:r>
              <a:rPr lang="en-US" sz="2000" dirty="0" err="1"/>
              <a:t>startTime</a:t>
            </a:r>
            <a:endParaRPr lang="en-US" sz="2000" dirty="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#save the VOT info     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0920E7C-F855-0DE8-28B3-270B0472BCD5}"/>
              </a:ext>
            </a:extLst>
          </p:cNvPr>
          <p:cNvSpPr/>
          <p:nvPr/>
        </p:nvSpPr>
        <p:spPr>
          <a:xfrm rot="4800000" flipH="1">
            <a:off x="6856999" y="2616046"/>
            <a:ext cx="437627" cy="2955083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76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ea typeface="+mn-lt"/>
                <a:cs typeface="+mn-lt"/>
              </a:rPr>
              <a:t>selectObject</a:t>
            </a:r>
            <a:r>
              <a:rPr lang="en-US" sz="1400" dirty="0">
                <a:ea typeface="+mn-lt"/>
                <a:cs typeface="+mn-lt"/>
              </a:rPr>
              <a:t>: "</a:t>
            </a:r>
            <a:r>
              <a:rPr lang="en-US" sz="1400" dirty="0" err="1">
                <a:ea typeface="+mn-lt"/>
                <a:cs typeface="+mn-lt"/>
              </a:rPr>
              <a:t>TextGrid</a:t>
            </a:r>
            <a:r>
              <a:rPr lang="en-US" sz="1400" dirty="0">
                <a:ea typeface="+mn-lt"/>
                <a:cs typeface="+mn-lt"/>
              </a:rPr>
              <a:t> " + </a:t>
            </a:r>
            <a:r>
              <a:rPr lang="en-US" sz="1400" dirty="0" err="1">
                <a:ea typeface="+mn-lt"/>
                <a:cs typeface="+mn-lt"/>
              </a:rPr>
              <a:t>sound_object_name</a:t>
            </a:r>
            <a:r>
              <a:rPr lang="en-US" sz="1400" dirty="0">
                <a:ea typeface="+mn-lt"/>
                <a:cs typeface="+mn-lt"/>
              </a:rPr>
              <a:t>$</a:t>
            </a:r>
            <a:endParaRPr lang="en-US" sz="1400">
              <a:cs typeface="Calibri" panose="020F0502020204030204"/>
            </a:endParaRPr>
          </a:p>
          <a:p>
            <a:r>
              <a:rPr lang="en-US" sz="14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1400" dirty="0">
                <a:ea typeface="+mn-lt"/>
                <a:cs typeface="+mn-lt"/>
              </a:rPr>
              <a:t> = Get number of intervals: 3 </a:t>
            </a:r>
            <a:endParaRPr lang="en-US" sz="14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8CBB0-849B-23FE-1BD9-963C70048E9C}"/>
              </a:ext>
            </a:extLst>
          </p:cNvPr>
          <p:cNvSpPr/>
          <p:nvPr/>
        </p:nvSpPr>
        <p:spPr>
          <a:xfrm>
            <a:off x="8503524" y="1044741"/>
            <a:ext cx="3596289" cy="4115159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596289"/>
                      <a:gd name="connsiteY0" fmla="*/ 599393 h 4115159"/>
                      <a:gd name="connsiteX1" fmla="*/ 599393 w 3596289"/>
                      <a:gd name="connsiteY1" fmla="*/ 0 h 4115159"/>
                      <a:gd name="connsiteX2" fmla="*/ 1222744 w 3596289"/>
                      <a:gd name="connsiteY2" fmla="*/ 0 h 4115159"/>
                      <a:gd name="connsiteX3" fmla="*/ 1870070 w 3596289"/>
                      <a:gd name="connsiteY3" fmla="*/ 0 h 4115159"/>
                      <a:gd name="connsiteX4" fmla="*/ 2445470 w 3596289"/>
                      <a:gd name="connsiteY4" fmla="*/ 0 h 4115159"/>
                      <a:gd name="connsiteX5" fmla="*/ 2996896 w 3596289"/>
                      <a:gd name="connsiteY5" fmla="*/ 0 h 4115159"/>
                      <a:gd name="connsiteX6" fmla="*/ 3596289 w 3596289"/>
                      <a:gd name="connsiteY6" fmla="*/ 599393 h 4115159"/>
                      <a:gd name="connsiteX7" fmla="*/ 3596289 w 3596289"/>
                      <a:gd name="connsiteY7" fmla="*/ 1153504 h 4115159"/>
                      <a:gd name="connsiteX8" fmla="*/ 3596289 w 3596289"/>
                      <a:gd name="connsiteY8" fmla="*/ 1765942 h 4115159"/>
                      <a:gd name="connsiteX9" fmla="*/ 3596289 w 3596289"/>
                      <a:gd name="connsiteY9" fmla="*/ 2349217 h 4115159"/>
                      <a:gd name="connsiteX10" fmla="*/ 3596289 w 3596289"/>
                      <a:gd name="connsiteY10" fmla="*/ 2932491 h 4115159"/>
                      <a:gd name="connsiteX11" fmla="*/ 3596289 w 3596289"/>
                      <a:gd name="connsiteY11" fmla="*/ 3515766 h 4115159"/>
                      <a:gd name="connsiteX12" fmla="*/ 2996896 w 3596289"/>
                      <a:gd name="connsiteY12" fmla="*/ 4115159 h 4115159"/>
                      <a:gd name="connsiteX13" fmla="*/ 2349570 w 3596289"/>
                      <a:gd name="connsiteY13" fmla="*/ 4115159 h 4115159"/>
                      <a:gd name="connsiteX14" fmla="*/ 1822120 w 3596289"/>
                      <a:gd name="connsiteY14" fmla="*/ 4115159 h 4115159"/>
                      <a:gd name="connsiteX15" fmla="*/ 1174794 w 3596289"/>
                      <a:gd name="connsiteY15" fmla="*/ 4115159 h 4115159"/>
                      <a:gd name="connsiteX16" fmla="*/ 599393 w 3596289"/>
                      <a:gd name="connsiteY16" fmla="*/ 4115159 h 4115159"/>
                      <a:gd name="connsiteX17" fmla="*/ 0 w 3596289"/>
                      <a:gd name="connsiteY17" fmla="*/ 3515766 h 4115159"/>
                      <a:gd name="connsiteX18" fmla="*/ 0 w 3596289"/>
                      <a:gd name="connsiteY18" fmla="*/ 2903328 h 4115159"/>
                      <a:gd name="connsiteX19" fmla="*/ 0 w 3596289"/>
                      <a:gd name="connsiteY19" fmla="*/ 2378381 h 4115159"/>
                      <a:gd name="connsiteX20" fmla="*/ 0 w 3596289"/>
                      <a:gd name="connsiteY20" fmla="*/ 1824270 h 4115159"/>
                      <a:gd name="connsiteX21" fmla="*/ 0 w 3596289"/>
                      <a:gd name="connsiteY21" fmla="*/ 1182668 h 4115159"/>
                      <a:gd name="connsiteX22" fmla="*/ 0 w 3596289"/>
                      <a:gd name="connsiteY22" fmla="*/ 599393 h 4115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596289" h="4115159" fill="none" extrusionOk="0">
                        <a:moveTo>
                          <a:pt x="0" y="599393"/>
                        </a:moveTo>
                        <a:cubicBezTo>
                          <a:pt x="-60453" y="303119"/>
                          <a:pt x="304611" y="-39897"/>
                          <a:pt x="599393" y="0"/>
                        </a:cubicBezTo>
                        <a:cubicBezTo>
                          <a:pt x="807938" y="-17479"/>
                          <a:pt x="1047651" y="27923"/>
                          <a:pt x="1222744" y="0"/>
                        </a:cubicBezTo>
                        <a:cubicBezTo>
                          <a:pt x="1397837" y="-27923"/>
                          <a:pt x="1682181" y="18180"/>
                          <a:pt x="1870070" y="0"/>
                        </a:cubicBezTo>
                        <a:cubicBezTo>
                          <a:pt x="2057959" y="-18180"/>
                          <a:pt x="2315044" y="11428"/>
                          <a:pt x="2445470" y="0"/>
                        </a:cubicBezTo>
                        <a:cubicBezTo>
                          <a:pt x="2575896" y="-11428"/>
                          <a:pt x="2840638" y="17326"/>
                          <a:pt x="2996896" y="0"/>
                        </a:cubicBezTo>
                        <a:cubicBezTo>
                          <a:pt x="3310847" y="29859"/>
                          <a:pt x="3540164" y="262944"/>
                          <a:pt x="3596289" y="599393"/>
                        </a:cubicBezTo>
                        <a:cubicBezTo>
                          <a:pt x="3617570" y="741601"/>
                          <a:pt x="3601998" y="1017226"/>
                          <a:pt x="3596289" y="1153504"/>
                        </a:cubicBezTo>
                        <a:cubicBezTo>
                          <a:pt x="3590580" y="1289782"/>
                          <a:pt x="3579083" y="1510061"/>
                          <a:pt x="3596289" y="1765942"/>
                        </a:cubicBezTo>
                        <a:cubicBezTo>
                          <a:pt x="3613495" y="2021823"/>
                          <a:pt x="3583924" y="2133546"/>
                          <a:pt x="3596289" y="2349217"/>
                        </a:cubicBezTo>
                        <a:cubicBezTo>
                          <a:pt x="3608654" y="2564888"/>
                          <a:pt x="3623330" y="2715355"/>
                          <a:pt x="3596289" y="2932491"/>
                        </a:cubicBezTo>
                        <a:cubicBezTo>
                          <a:pt x="3569248" y="3149627"/>
                          <a:pt x="3595896" y="3329333"/>
                          <a:pt x="3596289" y="3515766"/>
                        </a:cubicBezTo>
                        <a:cubicBezTo>
                          <a:pt x="3603604" y="3848619"/>
                          <a:pt x="3324221" y="4093958"/>
                          <a:pt x="2996896" y="4115159"/>
                        </a:cubicBezTo>
                        <a:cubicBezTo>
                          <a:pt x="2729316" y="4116208"/>
                          <a:pt x="2498944" y="4124503"/>
                          <a:pt x="2349570" y="4115159"/>
                        </a:cubicBezTo>
                        <a:cubicBezTo>
                          <a:pt x="2200196" y="4105815"/>
                          <a:pt x="2079179" y="4118306"/>
                          <a:pt x="1822120" y="4115159"/>
                        </a:cubicBezTo>
                        <a:cubicBezTo>
                          <a:pt x="1565061" y="4112013"/>
                          <a:pt x="1355227" y="4132840"/>
                          <a:pt x="1174794" y="4115159"/>
                        </a:cubicBezTo>
                        <a:cubicBezTo>
                          <a:pt x="994361" y="4097478"/>
                          <a:pt x="733228" y="4117589"/>
                          <a:pt x="599393" y="4115159"/>
                        </a:cubicBezTo>
                        <a:cubicBezTo>
                          <a:pt x="286464" y="4151102"/>
                          <a:pt x="70919" y="3845846"/>
                          <a:pt x="0" y="3515766"/>
                        </a:cubicBezTo>
                        <a:cubicBezTo>
                          <a:pt x="-5515" y="3322305"/>
                          <a:pt x="10938" y="3196800"/>
                          <a:pt x="0" y="2903328"/>
                        </a:cubicBezTo>
                        <a:cubicBezTo>
                          <a:pt x="-10938" y="2609856"/>
                          <a:pt x="6657" y="2628324"/>
                          <a:pt x="0" y="2378381"/>
                        </a:cubicBezTo>
                        <a:cubicBezTo>
                          <a:pt x="-6657" y="2128438"/>
                          <a:pt x="2236" y="1958598"/>
                          <a:pt x="0" y="1824270"/>
                        </a:cubicBezTo>
                        <a:cubicBezTo>
                          <a:pt x="-2236" y="1689942"/>
                          <a:pt x="-15408" y="1320187"/>
                          <a:pt x="0" y="1182668"/>
                        </a:cubicBezTo>
                        <a:cubicBezTo>
                          <a:pt x="15408" y="1045149"/>
                          <a:pt x="8451" y="813730"/>
                          <a:pt x="0" y="599393"/>
                        </a:cubicBezTo>
                        <a:close/>
                      </a:path>
                      <a:path w="3596289" h="4115159" stroke="0" extrusionOk="0">
                        <a:moveTo>
                          <a:pt x="0" y="599393"/>
                        </a:moveTo>
                        <a:cubicBezTo>
                          <a:pt x="6440" y="248639"/>
                          <a:pt x="280797" y="75431"/>
                          <a:pt x="599393" y="0"/>
                        </a:cubicBezTo>
                        <a:cubicBezTo>
                          <a:pt x="721151" y="18868"/>
                          <a:pt x="893206" y="20850"/>
                          <a:pt x="1126844" y="0"/>
                        </a:cubicBezTo>
                        <a:cubicBezTo>
                          <a:pt x="1360482" y="-20850"/>
                          <a:pt x="1573233" y="-19028"/>
                          <a:pt x="1774169" y="0"/>
                        </a:cubicBezTo>
                        <a:cubicBezTo>
                          <a:pt x="1975106" y="19028"/>
                          <a:pt x="2132869" y="-19759"/>
                          <a:pt x="2373545" y="0"/>
                        </a:cubicBezTo>
                        <a:cubicBezTo>
                          <a:pt x="2614221" y="19759"/>
                          <a:pt x="2859376" y="-15559"/>
                          <a:pt x="2996896" y="0"/>
                        </a:cubicBezTo>
                        <a:cubicBezTo>
                          <a:pt x="3338996" y="8358"/>
                          <a:pt x="3547323" y="288855"/>
                          <a:pt x="3596289" y="599393"/>
                        </a:cubicBezTo>
                        <a:cubicBezTo>
                          <a:pt x="3586554" y="875466"/>
                          <a:pt x="3604522" y="913241"/>
                          <a:pt x="3596289" y="1153504"/>
                        </a:cubicBezTo>
                        <a:cubicBezTo>
                          <a:pt x="3588056" y="1393767"/>
                          <a:pt x="3613323" y="1498218"/>
                          <a:pt x="3596289" y="1678451"/>
                        </a:cubicBezTo>
                        <a:cubicBezTo>
                          <a:pt x="3579255" y="1858684"/>
                          <a:pt x="3586039" y="2034872"/>
                          <a:pt x="3596289" y="2203398"/>
                        </a:cubicBezTo>
                        <a:cubicBezTo>
                          <a:pt x="3606539" y="2371924"/>
                          <a:pt x="3597120" y="2532462"/>
                          <a:pt x="3596289" y="2815836"/>
                        </a:cubicBezTo>
                        <a:cubicBezTo>
                          <a:pt x="3595458" y="3099210"/>
                          <a:pt x="3566082" y="3240980"/>
                          <a:pt x="3596289" y="3515766"/>
                        </a:cubicBezTo>
                        <a:cubicBezTo>
                          <a:pt x="3596149" y="3888381"/>
                          <a:pt x="3376473" y="4125988"/>
                          <a:pt x="2996896" y="4115159"/>
                        </a:cubicBezTo>
                        <a:cubicBezTo>
                          <a:pt x="2711856" y="4141375"/>
                          <a:pt x="2653953" y="4101287"/>
                          <a:pt x="2373545" y="4115159"/>
                        </a:cubicBezTo>
                        <a:cubicBezTo>
                          <a:pt x="2093137" y="4129031"/>
                          <a:pt x="2017570" y="4134676"/>
                          <a:pt x="1822120" y="4115159"/>
                        </a:cubicBezTo>
                        <a:cubicBezTo>
                          <a:pt x="1626670" y="4095642"/>
                          <a:pt x="1370937" y="4092453"/>
                          <a:pt x="1198769" y="4115159"/>
                        </a:cubicBezTo>
                        <a:cubicBezTo>
                          <a:pt x="1026601" y="4137865"/>
                          <a:pt x="829113" y="4131582"/>
                          <a:pt x="599393" y="4115159"/>
                        </a:cubicBezTo>
                        <a:cubicBezTo>
                          <a:pt x="277747" y="4081318"/>
                          <a:pt x="48406" y="3814767"/>
                          <a:pt x="0" y="3515766"/>
                        </a:cubicBezTo>
                        <a:cubicBezTo>
                          <a:pt x="10182" y="3330939"/>
                          <a:pt x="2212" y="3160577"/>
                          <a:pt x="0" y="2874164"/>
                        </a:cubicBezTo>
                        <a:cubicBezTo>
                          <a:pt x="-2212" y="2587751"/>
                          <a:pt x="16615" y="2570005"/>
                          <a:pt x="0" y="2349217"/>
                        </a:cubicBezTo>
                        <a:cubicBezTo>
                          <a:pt x="-16615" y="2128429"/>
                          <a:pt x="-11453" y="2077098"/>
                          <a:pt x="0" y="1853433"/>
                        </a:cubicBezTo>
                        <a:cubicBezTo>
                          <a:pt x="11453" y="1629768"/>
                          <a:pt x="-11731" y="1364278"/>
                          <a:pt x="0" y="1211831"/>
                        </a:cubicBezTo>
                        <a:cubicBezTo>
                          <a:pt x="11731" y="1059384"/>
                          <a:pt x="-3203" y="832542"/>
                          <a:pt x="0" y="59939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7. Now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 we want to write the 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votDur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 value into the table! (same as the appending to table1, except the </a:t>
            </a:r>
            <a:r>
              <a:rPr lang="en-US" sz="2800" b="1" u="sng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tableID2 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and </a:t>
            </a:r>
            <a:r>
              <a:rPr lang="en-US" sz="2800" b="1" u="sng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column names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 and the  corresponding variables</a:t>
            </a:r>
            <a:endParaRPr lang="en-US" sz="2800" b="1" dirty="0">
              <a:solidFill>
                <a:schemeClr val="tx1"/>
              </a:solidFill>
              <a:latin typeface="Univers Condensed Light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1712685"/>
            <a:ext cx="853681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1200" err="1">
                <a:cs typeface="Calibri"/>
              </a:rPr>
              <a:t>selectObject</a:t>
            </a:r>
            <a:r>
              <a:rPr lang="en-US" sz="1200" dirty="0">
                <a:cs typeface="Calibri"/>
              </a:rPr>
              <a:t>: "</a:t>
            </a:r>
            <a:r>
              <a:rPr lang="en-US" sz="1200" err="1">
                <a:cs typeface="Calibri"/>
              </a:rPr>
              <a:t>TextGrid</a:t>
            </a:r>
            <a:r>
              <a:rPr lang="en-US" sz="1200" dirty="0">
                <a:cs typeface="Calibri"/>
              </a:rPr>
              <a:t> " + </a:t>
            </a:r>
            <a:r>
              <a:rPr lang="en-US" sz="1200" err="1">
                <a:cs typeface="Calibri"/>
              </a:rPr>
              <a:t>sound_object_name</a:t>
            </a:r>
            <a:r>
              <a:rPr lang="en-US" sz="1200" dirty="0">
                <a:cs typeface="Calibri"/>
              </a:rPr>
              <a:t>$</a:t>
            </a:r>
          </a:p>
          <a:p>
            <a:endParaRPr lang="en-US" sz="1200" dirty="0">
              <a:cs typeface="Calibri"/>
            </a:endParaRPr>
          </a:p>
          <a:p>
            <a:r>
              <a:rPr lang="en-US" sz="1200" dirty="0"/>
              <a:t>     labelT3$ = Get label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1200" dirty="0">
                <a:solidFill>
                  <a:srgbClr val="00B050"/>
                </a:solidFill>
              </a:rPr>
              <a:t>if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rgbClr val="00B050"/>
                </a:solidFill>
              </a:rPr>
              <a:t>labelT3$ = "VOT"</a:t>
            </a:r>
            <a:endParaRPr lang="en-US" sz="1200">
              <a:solidFill>
                <a:srgbClr val="00B050"/>
              </a:solidFill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    </a:t>
            </a:r>
            <a:r>
              <a:rPr lang="en-US" sz="1200" dirty="0"/>
              <a:t> </a:t>
            </a:r>
            <a:r>
              <a:rPr lang="en-US" sz="1200" err="1"/>
              <a:t>startTime</a:t>
            </a:r>
            <a:r>
              <a:rPr lang="en-US" sz="1200" dirty="0"/>
              <a:t> = Get start time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r>
              <a:rPr lang="en-US" sz="1200" dirty="0"/>
              <a:t>     </a:t>
            </a:r>
            <a:r>
              <a:rPr lang="en-US" sz="1200" err="1"/>
              <a:t>endTime</a:t>
            </a:r>
            <a:r>
              <a:rPr lang="en-US" sz="1200" dirty="0"/>
              <a:t> = Get end time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r>
              <a:rPr lang="en-US" sz="1200" dirty="0"/>
              <a:t>     </a:t>
            </a:r>
            <a:r>
              <a:rPr lang="en-US" sz="1200" err="1"/>
              <a:t>votDur</a:t>
            </a:r>
            <a:r>
              <a:rPr lang="en-US" sz="1200" dirty="0"/>
              <a:t> = </a:t>
            </a:r>
            <a:r>
              <a:rPr lang="en-US" sz="1200" err="1"/>
              <a:t>endTime</a:t>
            </a:r>
            <a:r>
              <a:rPr lang="en-US" sz="1200" dirty="0"/>
              <a:t> - </a:t>
            </a:r>
            <a:r>
              <a:rPr lang="en-US" sz="1200" err="1"/>
              <a:t>startTime</a:t>
            </a:r>
            <a:endParaRPr lang="en-US" sz="120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/>
              <a:t>#save the VOT info     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 </a:t>
            </a:r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b="1" dirty="0">
                <a:ea typeface="+mn-lt"/>
                <a:cs typeface="+mn-lt"/>
              </a:rPr>
              <a:t>tableID2</a:t>
            </a:r>
          </a:p>
          <a:p>
            <a:r>
              <a:rPr lang="en-US" sz="2000" dirty="0">
                <a:ea typeface="+mn-lt"/>
                <a:cs typeface="+mn-lt"/>
              </a:rPr>
              <a:t>   Append row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   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 = Get number of rows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            Set string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"word", </a:t>
            </a:r>
            <a:r>
              <a:rPr lang="en-US" sz="2000" b="1" dirty="0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sz="20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b="1">
              <a:solidFill>
                <a:srgbClr val="7030A0"/>
              </a:solidFill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            Set string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"phoneme", </a:t>
            </a:r>
            <a:r>
              <a:rPr lang="en-US" sz="2000" b="1" dirty="0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sz="20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sz="2000" dirty="0">
                <a:ea typeface="+mn-lt"/>
                <a:cs typeface="+mn-lt"/>
              </a:rPr>
              <a:t>            Set numeric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"VOT", </a:t>
            </a:r>
            <a:r>
              <a:rPr lang="en-US" sz="2000" b="1" dirty="0" err="1">
                <a:ea typeface="+mn-lt"/>
                <a:cs typeface="+mn-lt"/>
              </a:rPr>
              <a:t>votDur</a:t>
            </a:r>
            <a:endParaRPr lang="en-US" b="1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0920E7C-F855-0DE8-28B3-270B0472BCD5}"/>
              </a:ext>
            </a:extLst>
          </p:cNvPr>
          <p:cNvSpPr/>
          <p:nvPr/>
        </p:nvSpPr>
        <p:spPr>
          <a:xfrm rot="4800000" flipH="1">
            <a:off x="7154510" y="3022925"/>
            <a:ext cx="1102865" cy="1558083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1. Intro:  </a:t>
            </a:r>
            <a:r>
              <a:rPr lang="en-US" dirty="0">
                <a:latin typeface="Univers Condensed Light"/>
              </a:rPr>
              <a:t>p3/7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800" dirty="0">
              <a:latin typeface="Univers Condensed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31F9C-694C-F8D8-60B0-AB4642B5A4DF}"/>
              </a:ext>
            </a:extLst>
          </p:cNvPr>
          <p:cNvSpPr txBox="1"/>
          <p:nvPr/>
        </p:nvSpPr>
        <p:spPr>
          <a:xfrm>
            <a:off x="528451" y="4591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Let's look at an example script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8D058-660D-CC41-4BFE-39A456EB7F9D}"/>
              </a:ext>
            </a:extLst>
          </p:cNvPr>
          <p:cNvSpPr txBox="1"/>
          <p:nvPr/>
        </p:nvSpPr>
        <p:spPr>
          <a:xfrm>
            <a:off x="3750622" y="1365662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Open an </a:t>
            </a:r>
            <a:r>
              <a:rPr lang="en-US" sz="2400" b="1" dirty="0">
                <a:latin typeface="Univers Condensed Light"/>
              </a:rPr>
              <a:t>existing</a:t>
            </a:r>
            <a:r>
              <a:rPr lang="en-US" sz="2400" dirty="0">
                <a:latin typeface="Univers Condensed Light"/>
              </a:rPr>
              <a:t> script</a:t>
            </a:r>
          </a:p>
        </p:txBody>
      </p:sp>
      <p:pic>
        <p:nvPicPr>
          <p:cNvPr id="16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3F3C61-B496-BAF9-66F8-0FD72591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13" t="4370" r="38043" b="54472"/>
          <a:stretch/>
        </p:blipFill>
        <p:spPr>
          <a:xfrm>
            <a:off x="4339440" y="1984354"/>
            <a:ext cx="4256388" cy="4222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656B8-2AAE-04D8-D0A3-12D58CB18FB2}"/>
              </a:ext>
            </a:extLst>
          </p:cNvPr>
          <p:cNvSpPr txBox="1"/>
          <p:nvPr/>
        </p:nvSpPr>
        <p:spPr>
          <a:xfrm>
            <a:off x="289846" y="5851456"/>
            <a:ext cx="36750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https://github.com/yukat237/Praat_Workshop/blob/main/Saving%20sound%20objects%20as%20wav%20files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8E28A-D3E6-9385-2C11-8776ECA7972B}"/>
              </a:ext>
            </a:extLst>
          </p:cNvPr>
          <p:cNvSpPr txBox="1"/>
          <p:nvPr/>
        </p:nvSpPr>
        <p:spPr>
          <a:xfrm>
            <a:off x="880752" y="5188857"/>
            <a:ext cx="32965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Univers Condensed Light"/>
              </a:rPr>
              <a:t>0. Download/</a:t>
            </a:r>
            <a:r>
              <a:rPr lang="en-US" sz="2000" dirty="0" err="1">
                <a:latin typeface="Univers Condensed Light"/>
              </a:rPr>
              <a:t>copy&amp;paste</a:t>
            </a:r>
            <a:r>
              <a:rPr lang="en-US" sz="2000" dirty="0">
                <a:latin typeface="Univers Condensed Light"/>
              </a:rPr>
              <a:t> </a:t>
            </a:r>
            <a:endParaRPr lang="en-US" dirty="0"/>
          </a:p>
          <a:p>
            <a:r>
              <a:rPr lang="en-US" sz="2000" dirty="0">
                <a:latin typeface="Univers Condensed Light"/>
              </a:rPr>
              <a:t>the script from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0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81730" y="1146301"/>
            <a:ext cx="572544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ea typeface="+mn-lt"/>
                <a:cs typeface="+mn-lt"/>
              </a:rPr>
              <a:t>selectObject</a:t>
            </a:r>
            <a:r>
              <a:rPr lang="en-US" sz="1400" dirty="0">
                <a:ea typeface="+mn-lt"/>
                <a:cs typeface="+mn-lt"/>
              </a:rPr>
              <a:t>: "</a:t>
            </a:r>
            <a:r>
              <a:rPr lang="en-US" sz="1400" dirty="0" err="1">
                <a:ea typeface="+mn-lt"/>
                <a:cs typeface="+mn-lt"/>
              </a:rPr>
              <a:t>TextGrid</a:t>
            </a:r>
            <a:r>
              <a:rPr lang="en-US" sz="1400" dirty="0">
                <a:ea typeface="+mn-lt"/>
                <a:cs typeface="+mn-lt"/>
              </a:rPr>
              <a:t> " + </a:t>
            </a:r>
            <a:r>
              <a:rPr lang="en-US" sz="1400" dirty="0" err="1">
                <a:ea typeface="+mn-lt"/>
                <a:cs typeface="+mn-lt"/>
              </a:rPr>
              <a:t>sound_object_name</a:t>
            </a:r>
            <a:r>
              <a:rPr lang="en-US" sz="1400" dirty="0">
                <a:ea typeface="+mn-lt"/>
                <a:cs typeface="+mn-lt"/>
              </a:rPr>
              <a:t>$</a:t>
            </a:r>
            <a:endParaRPr lang="en-US" sz="1400">
              <a:cs typeface="Calibri" panose="020F0502020204030204"/>
            </a:endParaRPr>
          </a:p>
          <a:p>
            <a:r>
              <a:rPr lang="en-US" sz="14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1400" dirty="0">
                <a:ea typeface="+mn-lt"/>
                <a:cs typeface="+mn-lt"/>
              </a:rPr>
              <a:t> = Get number of intervals: 3 </a:t>
            </a:r>
            <a:endParaRPr lang="en-US" sz="1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684591" y="1712685"/>
            <a:ext cx="853681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2000" dirty="0">
                <a:cs typeface="Calibri"/>
              </a:rPr>
              <a:t>      </a:t>
            </a:r>
            <a:r>
              <a:rPr lang="en-US" sz="1200" err="1">
                <a:cs typeface="Calibri"/>
              </a:rPr>
              <a:t>selectObject</a:t>
            </a:r>
            <a:r>
              <a:rPr lang="en-US" sz="1200" dirty="0">
                <a:cs typeface="Calibri"/>
              </a:rPr>
              <a:t>: "</a:t>
            </a:r>
            <a:r>
              <a:rPr lang="en-US" sz="1200" err="1">
                <a:cs typeface="Calibri"/>
              </a:rPr>
              <a:t>TextGrid</a:t>
            </a:r>
            <a:r>
              <a:rPr lang="en-US" sz="1200" dirty="0">
                <a:cs typeface="Calibri"/>
              </a:rPr>
              <a:t> " + </a:t>
            </a:r>
            <a:r>
              <a:rPr lang="en-US" sz="1200" err="1">
                <a:cs typeface="Calibri"/>
              </a:rPr>
              <a:t>sound_object_name</a:t>
            </a:r>
            <a:r>
              <a:rPr lang="en-US" sz="1200" dirty="0">
                <a:cs typeface="Calibri"/>
              </a:rPr>
              <a:t>$</a:t>
            </a:r>
          </a:p>
          <a:p>
            <a:endParaRPr lang="en-US" sz="1200" dirty="0">
              <a:cs typeface="Calibri"/>
            </a:endParaRPr>
          </a:p>
          <a:p>
            <a:r>
              <a:rPr lang="en-US" sz="1200" dirty="0"/>
              <a:t>     labelT3$ = Get label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1200" dirty="0">
                <a:solidFill>
                  <a:srgbClr val="00B050"/>
                </a:solidFill>
              </a:rPr>
              <a:t>if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rgbClr val="00B050"/>
                </a:solidFill>
              </a:rPr>
              <a:t>labelT3$ = "VOT"</a:t>
            </a:r>
            <a:endParaRPr lang="en-US" sz="1200">
              <a:solidFill>
                <a:srgbClr val="00B050"/>
              </a:solidFill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    </a:t>
            </a:r>
            <a:r>
              <a:rPr lang="en-US" sz="1200" dirty="0"/>
              <a:t> </a:t>
            </a:r>
            <a:r>
              <a:rPr lang="en-US" sz="1200" err="1"/>
              <a:t>startTime</a:t>
            </a:r>
            <a:r>
              <a:rPr lang="en-US" sz="1200" dirty="0"/>
              <a:t> = Get start time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r>
              <a:rPr lang="en-US" sz="1200" dirty="0"/>
              <a:t>     </a:t>
            </a:r>
            <a:r>
              <a:rPr lang="en-US" sz="1200" err="1"/>
              <a:t>endTime</a:t>
            </a:r>
            <a:r>
              <a:rPr lang="en-US" sz="1200" dirty="0"/>
              <a:t> = Get end time of interval: 3, </a:t>
            </a:r>
            <a:r>
              <a:rPr lang="en-US" sz="1200" err="1"/>
              <a:t>i</a:t>
            </a:r>
            <a:endParaRPr lang="en-US" sz="1200">
              <a:cs typeface="Calibri"/>
            </a:endParaRPr>
          </a:p>
          <a:p>
            <a:r>
              <a:rPr lang="en-US" sz="1200" dirty="0"/>
              <a:t>     </a:t>
            </a:r>
            <a:r>
              <a:rPr lang="en-US" sz="1200" err="1"/>
              <a:t>votDur</a:t>
            </a:r>
            <a:r>
              <a:rPr lang="en-US" sz="1200" dirty="0"/>
              <a:t> = </a:t>
            </a:r>
            <a:r>
              <a:rPr lang="en-US" sz="1200" err="1"/>
              <a:t>endTime</a:t>
            </a:r>
            <a:r>
              <a:rPr lang="en-US" sz="1200" dirty="0"/>
              <a:t> - </a:t>
            </a:r>
            <a:r>
              <a:rPr lang="en-US" sz="1200" err="1"/>
              <a:t>startTime</a:t>
            </a:r>
            <a:endParaRPr lang="en-US" sz="1200">
              <a:cs typeface="Calibri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/>
              <a:t>#save the VOT info     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 </a:t>
            </a:r>
            <a:r>
              <a:rPr lang="en-US" sz="2000" dirty="0" err="1">
                <a:ea typeface="+mn-lt"/>
                <a:cs typeface="+mn-lt"/>
              </a:rPr>
              <a:t>selectObject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b="1" dirty="0">
                <a:ea typeface="+mn-lt"/>
                <a:cs typeface="+mn-lt"/>
              </a:rPr>
              <a:t>tableID2</a:t>
            </a:r>
          </a:p>
          <a:p>
            <a:r>
              <a:rPr lang="en-US" sz="2000" dirty="0">
                <a:ea typeface="+mn-lt"/>
                <a:cs typeface="+mn-lt"/>
              </a:rPr>
              <a:t>   Append row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   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 = Get number of rows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            Set string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"word", </a:t>
            </a:r>
            <a:r>
              <a:rPr lang="en-US" sz="2000" b="1" dirty="0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sz="20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b="1">
              <a:solidFill>
                <a:srgbClr val="7030A0"/>
              </a:solidFill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            Set string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"phoneme", </a:t>
            </a:r>
            <a:r>
              <a:rPr lang="en-US" sz="2000" b="1" dirty="0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sz="20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sz="2000" dirty="0">
                <a:ea typeface="+mn-lt"/>
                <a:cs typeface="+mn-lt"/>
              </a:rPr>
              <a:t>            Set numeric value: </a:t>
            </a:r>
            <a:r>
              <a:rPr lang="en-US" sz="2000" dirty="0" err="1">
                <a:ea typeface="+mn-lt"/>
                <a:cs typeface="+mn-lt"/>
              </a:rPr>
              <a:t>tblrow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b="1" dirty="0">
                <a:ea typeface="+mn-lt"/>
                <a:cs typeface="+mn-lt"/>
              </a:rPr>
              <a:t>"VOT", </a:t>
            </a:r>
            <a:r>
              <a:rPr lang="en-US" sz="2000" b="1" dirty="0" err="1">
                <a:ea typeface="+mn-lt"/>
                <a:cs typeface="+mn-lt"/>
              </a:rPr>
              <a:t>votDur</a:t>
            </a:r>
            <a:endParaRPr lang="en-US" b="1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25F14-0958-8AF3-E7AC-756663BF520E}"/>
              </a:ext>
            </a:extLst>
          </p:cNvPr>
          <p:cNvSpPr/>
          <p:nvPr/>
        </p:nvSpPr>
        <p:spPr>
          <a:xfrm>
            <a:off x="8461190" y="3270264"/>
            <a:ext cx="3475337" cy="3298730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475337"/>
                      <a:gd name="connsiteY0" fmla="*/ 549799 h 3298730"/>
                      <a:gd name="connsiteX1" fmla="*/ 549799 w 3475337"/>
                      <a:gd name="connsiteY1" fmla="*/ 0 h 3298730"/>
                      <a:gd name="connsiteX2" fmla="*/ 1072462 w 3475337"/>
                      <a:gd name="connsiteY2" fmla="*/ 0 h 3298730"/>
                      <a:gd name="connsiteX3" fmla="*/ 1713911 w 3475337"/>
                      <a:gd name="connsiteY3" fmla="*/ 0 h 3298730"/>
                      <a:gd name="connsiteX4" fmla="*/ 2284088 w 3475337"/>
                      <a:gd name="connsiteY4" fmla="*/ 0 h 3298730"/>
                      <a:gd name="connsiteX5" fmla="*/ 2925538 w 3475337"/>
                      <a:gd name="connsiteY5" fmla="*/ 0 h 3298730"/>
                      <a:gd name="connsiteX6" fmla="*/ 3475337 w 3475337"/>
                      <a:gd name="connsiteY6" fmla="*/ 549799 h 3298730"/>
                      <a:gd name="connsiteX7" fmla="*/ 3475337 w 3475337"/>
                      <a:gd name="connsiteY7" fmla="*/ 1055599 h 3298730"/>
                      <a:gd name="connsiteX8" fmla="*/ 3475337 w 3475337"/>
                      <a:gd name="connsiteY8" fmla="*/ 1649365 h 3298730"/>
                      <a:gd name="connsiteX9" fmla="*/ 3475337 w 3475337"/>
                      <a:gd name="connsiteY9" fmla="*/ 2243131 h 3298730"/>
                      <a:gd name="connsiteX10" fmla="*/ 3475337 w 3475337"/>
                      <a:gd name="connsiteY10" fmla="*/ 2748931 h 3298730"/>
                      <a:gd name="connsiteX11" fmla="*/ 2925538 w 3475337"/>
                      <a:gd name="connsiteY11" fmla="*/ 3298730 h 3298730"/>
                      <a:gd name="connsiteX12" fmla="*/ 2355361 w 3475337"/>
                      <a:gd name="connsiteY12" fmla="*/ 3298730 h 3298730"/>
                      <a:gd name="connsiteX13" fmla="*/ 1761426 w 3475337"/>
                      <a:gd name="connsiteY13" fmla="*/ 3298730 h 3298730"/>
                      <a:gd name="connsiteX14" fmla="*/ 1143734 w 3475337"/>
                      <a:gd name="connsiteY14" fmla="*/ 3298730 h 3298730"/>
                      <a:gd name="connsiteX15" fmla="*/ 549799 w 3475337"/>
                      <a:gd name="connsiteY15" fmla="*/ 3298730 h 3298730"/>
                      <a:gd name="connsiteX16" fmla="*/ 0 w 3475337"/>
                      <a:gd name="connsiteY16" fmla="*/ 2748931 h 3298730"/>
                      <a:gd name="connsiteX17" fmla="*/ 0 w 3475337"/>
                      <a:gd name="connsiteY17" fmla="*/ 2155165 h 3298730"/>
                      <a:gd name="connsiteX18" fmla="*/ 0 w 3475337"/>
                      <a:gd name="connsiteY18" fmla="*/ 1605382 h 3298730"/>
                      <a:gd name="connsiteX19" fmla="*/ 0 w 3475337"/>
                      <a:gd name="connsiteY19" fmla="*/ 549799 h 3298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75337" h="3298730" fill="none" extrusionOk="0">
                        <a:moveTo>
                          <a:pt x="0" y="549799"/>
                        </a:moveTo>
                        <a:cubicBezTo>
                          <a:pt x="11607" y="253722"/>
                          <a:pt x="271678" y="21120"/>
                          <a:pt x="549799" y="0"/>
                        </a:cubicBezTo>
                        <a:cubicBezTo>
                          <a:pt x="778227" y="7825"/>
                          <a:pt x="941598" y="-15190"/>
                          <a:pt x="1072462" y="0"/>
                        </a:cubicBezTo>
                        <a:cubicBezTo>
                          <a:pt x="1203326" y="15190"/>
                          <a:pt x="1523869" y="-15746"/>
                          <a:pt x="1713911" y="0"/>
                        </a:cubicBezTo>
                        <a:cubicBezTo>
                          <a:pt x="1903953" y="15746"/>
                          <a:pt x="2159034" y="-12792"/>
                          <a:pt x="2284088" y="0"/>
                        </a:cubicBezTo>
                        <a:cubicBezTo>
                          <a:pt x="2409142" y="12792"/>
                          <a:pt x="2742257" y="-11740"/>
                          <a:pt x="2925538" y="0"/>
                        </a:cubicBezTo>
                        <a:cubicBezTo>
                          <a:pt x="3238696" y="-33208"/>
                          <a:pt x="3501361" y="266056"/>
                          <a:pt x="3475337" y="549799"/>
                        </a:cubicBezTo>
                        <a:cubicBezTo>
                          <a:pt x="3466429" y="693332"/>
                          <a:pt x="3473484" y="950949"/>
                          <a:pt x="3475337" y="1055599"/>
                        </a:cubicBezTo>
                        <a:cubicBezTo>
                          <a:pt x="3477190" y="1160249"/>
                          <a:pt x="3502462" y="1380336"/>
                          <a:pt x="3475337" y="1649365"/>
                        </a:cubicBezTo>
                        <a:cubicBezTo>
                          <a:pt x="3448212" y="1918394"/>
                          <a:pt x="3465247" y="2058749"/>
                          <a:pt x="3475337" y="2243131"/>
                        </a:cubicBezTo>
                        <a:cubicBezTo>
                          <a:pt x="3485427" y="2427513"/>
                          <a:pt x="3486907" y="2634652"/>
                          <a:pt x="3475337" y="2748931"/>
                        </a:cubicBezTo>
                        <a:cubicBezTo>
                          <a:pt x="3506945" y="3031842"/>
                          <a:pt x="3280066" y="3327427"/>
                          <a:pt x="2925538" y="3298730"/>
                        </a:cubicBezTo>
                        <a:cubicBezTo>
                          <a:pt x="2666750" y="3297780"/>
                          <a:pt x="2504763" y="3325246"/>
                          <a:pt x="2355361" y="3298730"/>
                        </a:cubicBezTo>
                        <a:cubicBezTo>
                          <a:pt x="2205959" y="3272214"/>
                          <a:pt x="1958577" y="3270790"/>
                          <a:pt x="1761426" y="3298730"/>
                        </a:cubicBezTo>
                        <a:cubicBezTo>
                          <a:pt x="1564275" y="3326670"/>
                          <a:pt x="1365413" y="3284033"/>
                          <a:pt x="1143734" y="3298730"/>
                        </a:cubicBezTo>
                        <a:cubicBezTo>
                          <a:pt x="922055" y="3313427"/>
                          <a:pt x="804144" y="3289207"/>
                          <a:pt x="549799" y="3298730"/>
                        </a:cubicBezTo>
                        <a:cubicBezTo>
                          <a:pt x="260223" y="3274526"/>
                          <a:pt x="-1408" y="3042352"/>
                          <a:pt x="0" y="2748931"/>
                        </a:cubicBezTo>
                        <a:cubicBezTo>
                          <a:pt x="-21633" y="2524277"/>
                          <a:pt x="27801" y="2432454"/>
                          <a:pt x="0" y="2155165"/>
                        </a:cubicBezTo>
                        <a:cubicBezTo>
                          <a:pt x="-27801" y="1877876"/>
                          <a:pt x="-14247" y="1857015"/>
                          <a:pt x="0" y="1605382"/>
                        </a:cubicBezTo>
                        <a:cubicBezTo>
                          <a:pt x="14247" y="1353749"/>
                          <a:pt x="9992" y="1073864"/>
                          <a:pt x="0" y="549799"/>
                        </a:cubicBezTo>
                        <a:close/>
                      </a:path>
                      <a:path w="3475337" h="3298730" stroke="0" extrusionOk="0">
                        <a:moveTo>
                          <a:pt x="0" y="549799"/>
                        </a:moveTo>
                        <a:cubicBezTo>
                          <a:pt x="13923" y="203520"/>
                          <a:pt x="249565" y="20690"/>
                          <a:pt x="549799" y="0"/>
                        </a:cubicBezTo>
                        <a:cubicBezTo>
                          <a:pt x="681677" y="-20200"/>
                          <a:pt x="848802" y="-25506"/>
                          <a:pt x="1072462" y="0"/>
                        </a:cubicBezTo>
                        <a:cubicBezTo>
                          <a:pt x="1296122" y="25506"/>
                          <a:pt x="1455436" y="13583"/>
                          <a:pt x="1713911" y="0"/>
                        </a:cubicBezTo>
                        <a:cubicBezTo>
                          <a:pt x="1972386" y="-13583"/>
                          <a:pt x="2171845" y="23868"/>
                          <a:pt x="2307846" y="0"/>
                        </a:cubicBezTo>
                        <a:cubicBezTo>
                          <a:pt x="2443847" y="-23868"/>
                          <a:pt x="2657131" y="10207"/>
                          <a:pt x="2925538" y="0"/>
                        </a:cubicBezTo>
                        <a:cubicBezTo>
                          <a:pt x="3255552" y="19919"/>
                          <a:pt x="3455180" y="254591"/>
                          <a:pt x="3475337" y="549799"/>
                        </a:cubicBezTo>
                        <a:cubicBezTo>
                          <a:pt x="3487511" y="682114"/>
                          <a:pt x="3480967" y="864153"/>
                          <a:pt x="3475337" y="1077591"/>
                        </a:cubicBezTo>
                        <a:cubicBezTo>
                          <a:pt x="3469707" y="1291029"/>
                          <a:pt x="3470214" y="1332667"/>
                          <a:pt x="3475337" y="1583391"/>
                        </a:cubicBezTo>
                        <a:cubicBezTo>
                          <a:pt x="3480460" y="1834115"/>
                          <a:pt x="3455523" y="1872133"/>
                          <a:pt x="3475337" y="2089191"/>
                        </a:cubicBezTo>
                        <a:cubicBezTo>
                          <a:pt x="3495151" y="2306249"/>
                          <a:pt x="3482825" y="2546815"/>
                          <a:pt x="3475337" y="2748931"/>
                        </a:cubicBezTo>
                        <a:cubicBezTo>
                          <a:pt x="3529137" y="3058887"/>
                          <a:pt x="3258144" y="3287902"/>
                          <a:pt x="2925538" y="3298730"/>
                        </a:cubicBezTo>
                        <a:cubicBezTo>
                          <a:pt x="2644158" y="3269673"/>
                          <a:pt x="2615238" y="3314577"/>
                          <a:pt x="2331603" y="3298730"/>
                        </a:cubicBezTo>
                        <a:cubicBezTo>
                          <a:pt x="2047969" y="3282883"/>
                          <a:pt x="2008967" y="3289092"/>
                          <a:pt x="1737669" y="3298730"/>
                        </a:cubicBezTo>
                        <a:cubicBezTo>
                          <a:pt x="1466371" y="3308368"/>
                          <a:pt x="1346927" y="3290336"/>
                          <a:pt x="1191249" y="3298730"/>
                        </a:cubicBezTo>
                        <a:cubicBezTo>
                          <a:pt x="1035571" y="3307124"/>
                          <a:pt x="790902" y="3319940"/>
                          <a:pt x="549799" y="3298730"/>
                        </a:cubicBezTo>
                        <a:cubicBezTo>
                          <a:pt x="241270" y="3266806"/>
                          <a:pt x="7190" y="3103400"/>
                          <a:pt x="0" y="2748931"/>
                        </a:cubicBezTo>
                        <a:cubicBezTo>
                          <a:pt x="-18122" y="2551906"/>
                          <a:pt x="-7743" y="2363370"/>
                          <a:pt x="0" y="2243131"/>
                        </a:cubicBezTo>
                        <a:cubicBezTo>
                          <a:pt x="7743" y="2122892"/>
                          <a:pt x="-22007" y="1879133"/>
                          <a:pt x="0" y="1759322"/>
                        </a:cubicBezTo>
                        <a:cubicBezTo>
                          <a:pt x="22007" y="1639511"/>
                          <a:pt x="-7703" y="1354774"/>
                          <a:pt x="0" y="1253521"/>
                        </a:cubicBezTo>
                        <a:cubicBezTo>
                          <a:pt x="7703" y="1152268"/>
                          <a:pt x="-16234" y="855179"/>
                          <a:pt x="0" y="54979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8. we need these 2 variables.  That is, we want to know what was the word and the phoneme for the VOT we just measured (next slide!)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FFA2E56-95B9-81FC-9C5F-515602104B56}"/>
              </a:ext>
            </a:extLst>
          </p:cNvPr>
          <p:cNvSpPr/>
          <p:nvPr/>
        </p:nvSpPr>
        <p:spPr>
          <a:xfrm rot="3660000" flipH="1">
            <a:off x="7224769" y="3467799"/>
            <a:ext cx="522295" cy="2477321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7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246301" y="862062"/>
            <a:ext cx="572544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ea typeface="+mn-lt"/>
                <a:cs typeface="+mn-lt"/>
              </a:rPr>
              <a:t>selectObject</a:t>
            </a:r>
            <a:r>
              <a:rPr lang="en-US" sz="1400" dirty="0">
                <a:ea typeface="+mn-lt"/>
                <a:cs typeface="+mn-lt"/>
              </a:rPr>
              <a:t>: "</a:t>
            </a:r>
            <a:r>
              <a:rPr lang="en-US" sz="1400" dirty="0" err="1">
                <a:ea typeface="+mn-lt"/>
                <a:cs typeface="+mn-lt"/>
              </a:rPr>
              <a:t>TextGrid</a:t>
            </a:r>
            <a:r>
              <a:rPr lang="en-US" sz="1400" dirty="0">
                <a:ea typeface="+mn-lt"/>
                <a:cs typeface="+mn-lt"/>
              </a:rPr>
              <a:t> " + </a:t>
            </a:r>
            <a:r>
              <a:rPr lang="en-US" sz="1400" dirty="0" err="1">
                <a:ea typeface="+mn-lt"/>
                <a:cs typeface="+mn-lt"/>
              </a:rPr>
              <a:t>sound_object_name</a:t>
            </a:r>
            <a:r>
              <a:rPr lang="en-US" sz="1400" dirty="0">
                <a:ea typeface="+mn-lt"/>
                <a:cs typeface="+mn-lt"/>
              </a:rPr>
              <a:t>$</a:t>
            </a:r>
            <a:endParaRPr lang="en-US" sz="1400">
              <a:cs typeface="Calibri" panose="020F0502020204030204"/>
            </a:endParaRPr>
          </a:p>
          <a:p>
            <a:r>
              <a:rPr lang="en-US" sz="14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1400" dirty="0">
                <a:ea typeface="+mn-lt"/>
                <a:cs typeface="+mn-lt"/>
              </a:rPr>
              <a:t> = Get number of intervals: 3 </a:t>
            </a:r>
            <a:endParaRPr lang="en-US" sz="1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128210" y="1476827"/>
            <a:ext cx="8536817" cy="5416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1400" dirty="0">
                <a:cs typeface="Calibri"/>
              </a:rPr>
              <a:t>      </a:t>
            </a:r>
            <a:r>
              <a:rPr lang="en-US" sz="1000" dirty="0" err="1">
                <a:cs typeface="Calibri"/>
              </a:rPr>
              <a:t>selectObject</a:t>
            </a:r>
            <a:r>
              <a:rPr lang="en-US" sz="1000" dirty="0">
                <a:cs typeface="Calibri"/>
              </a:rPr>
              <a:t>: "</a:t>
            </a:r>
            <a:r>
              <a:rPr lang="en-US" sz="1000" dirty="0" err="1">
                <a:cs typeface="Calibri"/>
              </a:rPr>
              <a:t>TextGrid</a:t>
            </a:r>
            <a:r>
              <a:rPr lang="en-US" sz="1000" dirty="0">
                <a:cs typeface="Calibri"/>
              </a:rPr>
              <a:t> " + </a:t>
            </a:r>
            <a:r>
              <a:rPr lang="en-US" sz="1000" dirty="0" err="1">
                <a:cs typeface="Calibri"/>
              </a:rPr>
              <a:t>sound_object_name</a:t>
            </a:r>
            <a:r>
              <a:rPr lang="en-US" sz="1000" dirty="0">
                <a:cs typeface="Calibri"/>
              </a:rPr>
              <a:t>$</a:t>
            </a:r>
          </a:p>
          <a:p>
            <a:r>
              <a:rPr lang="en-US" sz="1000" dirty="0"/>
              <a:t>     labelT3$ = Get label of interval: 3, </a:t>
            </a:r>
            <a:r>
              <a:rPr lang="en-US" sz="1000" dirty="0" err="1"/>
              <a:t>i</a:t>
            </a:r>
            <a:endParaRPr lang="en-US" sz="1000" dirty="0" err="1">
              <a:cs typeface="Calibri"/>
            </a:endParaRP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1000" dirty="0">
                <a:solidFill>
                  <a:srgbClr val="00B050"/>
                </a:solidFill>
              </a:rPr>
              <a:t>if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rgbClr val="00B050"/>
                </a:solidFill>
              </a:rPr>
              <a:t>labelT3$ = "VOT"</a:t>
            </a:r>
            <a:endParaRPr lang="en-US" sz="1000">
              <a:solidFill>
                <a:srgbClr val="00B050"/>
              </a:solidFill>
              <a:cs typeface="Calibri"/>
            </a:endParaRP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   </a:t>
            </a:r>
            <a:r>
              <a:rPr lang="en-US" sz="1000" dirty="0"/>
              <a:t> </a:t>
            </a:r>
            <a:r>
              <a:rPr lang="en-US" sz="1000" err="1"/>
              <a:t>startTime</a:t>
            </a:r>
            <a:r>
              <a:rPr lang="en-US" sz="1000" dirty="0"/>
              <a:t> = Get start time of interval: 3, </a:t>
            </a:r>
            <a:r>
              <a:rPr lang="en-US" sz="1000" err="1"/>
              <a:t>i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     </a:t>
            </a:r>
            <a:r>
              <a:rPr lang="en-US" sz="1000" err="1"/>
              <a:t>endTime</a:t>
            </a:r>
            <a:r>
              <a:rPr lang="en-US" sz="1000" dirty="0"/>
              <a:t> = Get end time of interval: 3, </a:t>
            </a:r>
            <a:r>
              <a:rPr lang="en-US" sz="1000" err="1"/>
              <a:t>i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     </a:t>
            </a:r>
            <a:r>
              <a:rPr lang="en-US" sz="1000" err="1"/>
              <a:t>votDur</a:t>
            </a:r>
            <a:r>
              <a:rPr lang="en-US" sz="1000" dirty="0"/>
              <a:t> = </a:t>
            </a:r>
            <a:r>
              <a:rPr lang="en-US" sz="1000" err="1"/>
              <a:t>endTime</a:t>
            </a:r>
            <a:r>
              <a:rPr lang="en-US" sz="1000" dirty="0"/>
              <a:t> - </a:t>
            </a:r>
            <a:r>
              <a:rPr lang="en-US" sz="1000" err="1"/>
              <a:t>startTime</a:t>
            </a:r>
            <a:endParaRPr lang="en-US" sz="100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#get the word for this VOT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intervalNumOfWord</a:t>
            </a:r>
            <a:r>
              <a:rPr lang="en-US" dirty="0">
                <a:ea typeface="+mn-lt"/>
                <a:cs typeface="+mn-lt"/>
              </a:rPr>
              <a:t> = Get interval at time: 1, </a:t>
            </a:r>
            <a:r>
              <a:rPr lang="en-US" dirty="0" err="1">
                <a:ea typeface="+mn-lt"/>
                <a:cs typeface="+mn-lt"/>
              </a:rPr>
              <a:t>startTime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b="1" dirty="0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= Get label of interval: 1,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intervalNumOfWord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#get the phoneme for this VOT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dirty="0" err="1">
                <a:solidFill>
                  <a:srgbClr val="FFC000"/>
                </a:solidFill>
                <a:ea typeface="+mn-lt"/>
                <a:cs typeface="+mn-lt"/>
              </a:rPr>
              <a:t>intervalNumOfPhon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=Get interval at time: 2, </a:t>
            </a:r>
            <a:r>
              <a:rPr lang="en-US" dirty="0" err="1">
                <a:ea typeface="+mn-lt"/>
                <a:cs typeface="+mn-lt"/>
              </a:rPr>
              <a:t>startTime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b="1" dirty="0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dirty="0">
                <a:ea typeface="+mn-lt"/>
                <a:cs typeface="+mn-lt"/>
              </a:rPr>
              <a:t> = Get label of interval: 2, </a:t>
            </a:r>
            <a:r>
              <a:rPr lang="en-US" dirty="0" err="1">
                <a:solidFill>
                  <a:srgbClr val="FFC000"/>
                </a:solidFill>
                <a:ea typeface="+mn-lt"/>
                <a:cs typeface="+mn-lt"/>
              </a:rPr>
              <a:t>intervalNumOfPhon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 dirty="0" err="1"/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  </a:t>
            </a:r>
            <a:r>
              <a:rPr lang="en-US" sz="1200" dirty="0"/>
              <a:t>#save the VOT info     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 </a:t>
            </a:r>
            <a:r>
              <a:rPr lang="en-US" sz="1200" err="1">
                <a:ea typeface="+mn-lt"/>
                <a:cs typeface="+mn-lt"/>
              </a:rPr>
              <a:t>selectObject</a:t>
            </a:r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b="1" dirty="0">
                <a:ea typeface="+mn-lt"/>
                <a:cs typeface="+mn-lt"/>
              </a:rPr>
              <a:t>tableID2</a:t>
            </a:r>
          </a:p>
          <a:p>
            <a:r>
              <a:rPr lang="en-US" sz="1200" dirty="0">
                <a:ea typeface="+mn-lt"/>
                <a:cs typeface="+mn-lt"/>
              </a:rPr>
              <a:t>   Append row</a:t>
            </a:r>
            <a:endParaRPr lang="en-US" sz="120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</a:t>
            </a:r>
            <a:r>
              <a:rPr lang="en-US" sz="1200" dirty="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 = Get number of rows</a:t>
            </a:r>
            <a:endParaRPr lang="en-US" sz="120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string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"word",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sz="12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sz="1200" b="1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string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"phoneme",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sz="12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sz="1200" b="1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numeric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"VOT", </a:t>
            </a:r>
            <a:r>
              <a:rPr lang="en-US" sz="1200" b="1" err="1">
                <a:ea typeface="+mn-lt"/>
                <a:cs typeface="+mn-lt"/>
              </a:rPr>
              <a:t>votDur</a:t>
            </a:r>
            <a:endParaRPr lang="en-US" sz="1200" b="1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25F14-0958-8AF3-E7AC-756663BF520E}"/>
              </a:ext>
            </a:extLst>
          </p:cNvPr>
          <p:cNvSpPr/>
          <p:nvPr/>
        </p:nvSpPr>
        <p:spPr>
          <a:xfrm>
            <a:off x="8461190" y="1044740"/>
            <a:ext cx="3729337" cy="4979968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729337"/>
                      <a:gd name="connsiteY0" fmla="*/ 621569 h 4979968"/>
                      <a:gd name="connsiteX1" fmla="*/ 621569 w 3729337"/>
                      <a:gd name="connsiteY1" fmla="*/ 0 h 4979968"/>
                      <a:gd name="connsiteX2" fmla="*/ 1267981 w 3729337"/>
                      <a:gd name="connsiteY2" fmla="*/ 0 h 4979968"/>
                      <a:gd name="connsiteX3" fmla="*/ 1814945 w 3729337"/>
                      <a:gd name="connsiteY3" fmla="*/ 0 h 4979968"/>
                      <a:gd name="connsiteX4" fmla="*/ 2461356 w 3729337"/>
                      <a:gd name="connsiteY4" fmla="*/ 0 h 4979968"/>
                      <a:gd name="connsiteX5" fmla="*/ 3107768 w 3729337"/>
                      <a:gd name="connsiteY5" fmla="*/ 0 h 4979968"/>
                      <a:gd name="connsiteX6" fmla="*/ 3729337 w 3729337"/>
                      <a:gd name="connsiteY6" fmla="*/ 621569 h 4979968"/>
                      <a:gd name="connsiteX7" fmla="*/ 3729337 w 3729337"/>
                      <a:gd name="connsiteY7" fmla="*/ 1281742 h 4979968"/>
                      <a:gd name="connsiteX8" fmla="*/ 3729337 w 3729337"/>
                      <a:gd name="connsiteY8" fmla="*/ 1904547 h 4979968"/>
                      <a:gd name="connsiteX9" fmla="*/ 3729337 w 3729337"/>
                      <a:gd name="connsiteY9" fmla="*/ 2527352 h 4979968"/>
                      <a:gd name="connsiteX10" fmla="*/ 3729337 w 3729337"/>
                      <a:gd name="connsiteY10" fmla="*/ 3150157 h 4979968"/>
                      <a:gd name="connsiteX11" fmla="*/ 3729337 w 3729337"/>
                      <a:gd name="connsiteY11" fmla="*/ 3810331 h 4979968"/>
                      <a:gd name="connsiteX12" fmla="*/ 3729337 w 3729337"/>
                      <a:gd name="connsiteY12" fmla="*/ 4358399 h 4979968"/>
                      <a:gd name="connsiteX13" fmla="*/ 3107768 w 3729337"/>
                      <a:gd name="connsiteY13" fmla="*/ 4979968 h 4979968"/>
                      <a:gd name="connsiteX14" fmla="*/ 2436494 w 3729337"/>
                      <a:gd name="connsiteY14" fmla="*/ 4979968 h 4979968"/>
                      <a:gd name="connsiteX15" fmla="*/ 1814945 w 3729337"/>
                      <a:gd name="connsiteY15" fmla="*/ 4979968 h 4979968"/>
                      <a:gd name="connsiteX16" fmla="*/ 621569 w 3729337"/>
                      <a:gd name="connsiteY16" fmla="*/ 4979968 h 4979968"/>
                      <a:gd name="connsiteX17" fmla="*/ 0 w 3729337"/>
                      <a:gd name="connsiteY17" fmla="*/ 4358399 h 4979968"/>
                      <a:gd name="connsiteX18" fmla="*/ 0 w 3729337"/>
                      <a:gd name="connsiteY18" fmla="*/ 3698226 h 4979968"/>
                      <a:gd name="connsiteX19" fmla="*/ 0 w 3729337"/>
                      <a:gd name="connsiteY19" fmla="*/ 3000684 h 4979968"/>
                      <a:gd name="connsiteX20" fmla="*/ 0 w 3729337"/>
                      <a:gd name="connsiteY20" fmla="*/ 2340511 h 4979968"/>
                      <a:gd name="connsiteX21" fmla="*/ 0 w 3729337"/>
                      <a:gd name="connsiteY21" fmla="*/ 1755074 h 4979968"/>
                      <a:gd name="connsiteX22" fmla="*/ 0 w 3729337"/>
                      <a:gd name="connsiteY22" fmla="*/ 1244374 h 4979968"/>
                      <a:gd name="connsiteX23" fmla="*/ 0 w 3729337"/>
                      <a:gd name="connsiteY23" fmla="*/ 621569 h 497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729337" h="4979968" fill="none" extrusionOk="0">
                        <a:moveTo>
                          <a:pt x="0" y="621569"/>
                        </a:moveTo>
                        <a:cubicBezTo>
                          <a:pt x="33115" y="219298"/>
                          <a:pt x="287429" y="-28326"/>
                          <a:pt x="621569" y="0"/>
                        </a:cubicBezTo>
                        <a:cubicBezTo>
                          <a:pt x="884495" y="21226"/>
                          <a:pt x="1082218" y="-11326"/>
                          <a:pt x="1267981" y="0"/>
                        </a:cubicBezTo>
                        <a:cubicBezTo>
                          <a:pt x="1453744" y="11326"/>
                          <a:pt x="1693144" y="1339"/>
                          <a:pt x="1814945" y="0"/>
                        </a:cubicBezTo>
                        <a:cubicBezTo>
                          <a:pt x="1936746" y="-1339"/>
                          <a:pt x="2276830" y="10766"/>
                          <a:pt x="2461356" y="0"/>
                        </a:cubicBezTo>
                        <a:cubicBezTo>
                          <a:pt x="2645882" y="-10766"/>
                          <a:pt x="2966865" y="23020"/>
                          <a:pt x="3107768" y="0"/>
                        </a:cubicBezTo>
                        <a:cubicBezTo>
                          <a:pt x="3407450" y="69888"/>
                          <a:pt x="3806317" y="286352"/>
                          <a:pt x="3729337" y="621569"/>
                        </a:cubicBezTo>
                        <a:cubicBezTo>
                          <a:pt x="3761969" y="937710"/>
                          <a:pt x="3698252" y="1034849"/>
                          <a:pt x="3729337" y="1281742"/>
                        </a:cubicBezTo>
                        <a:cubicBezTo>
                          <a:pt x="3760422" y="1528635"/>
                          <a:pt x="3721276" y="1753236"/>
                          <a:pt x="3729337" y="1904547"/>
                        </a:cubicBezTo>
                        <a:cubicBezTo>
                          <a:pt x="3737398" y="2055859"/>
                          <a:pt x="3756473" y="2339940"/>
                          <a:pt x="3729337" y="2527352"/>
                        </a:cubicBezTo>
                        <a:cubicBezTo>
                          <a:pt x="3702201" y="2714765"/>
                          <a:pt x="3739108" y="2916638"/>
                          <a:pt x="3729337" y="3150157"/>
                        </a:cubicBezTo>
                        <a:cubicBezTo>
                          <a:pt x="3719566" y="3383676"/>
                          <a:pt x="3697207" y="3559395"/>
                          <a:pt x="3729337" y="3810331"/>
                        </a:cubicBezTo>
                        <a:cubicBezTo>
                          <a:pt x="3761467" y="4061267"/>
                          <a:pt x="3727630" y="4235308"/>
                          <a:pt x="3729337" y="4358399"/>
                        </a:cubicBezTo>
                        <a:cubicBezTo>
                          <a:pt x="3748072" y="4669452"/>
                          <a:pt x="3440561" y="4903801"/>
                          <a:pt x="3107768" y="4979968"/>
                        </a:cubicBezTo>
                        <a:cubicBezTo>
                          <a:pt x="2794203" y="5008074"/>
                          <a:pt x="2727283" y="4978668"/>
                          <a:pt x="2436494" y="4979968"/>
                        </a:cubicBezTo>
                        <a:cubicBezTo>
                          <a:pt x="2145705" y="4981268"/>
                          <a:pt x="2016207" y="4973308"/>
                          <a:pt x="1814945" y="4979968"/>
                        </a:cubicBezTo>
                        <a:cubicBezTo>
                          <a:pt x="1613683" y="4986628"/>
                          <a:pt x="1042968" y="5035116"/>
                          <a:pt x="621569" y="4979968"/>
                        </a:cubicBezTo>
                        <a:cubicBezTo>
                          <a:pt x="302108" y="4967100"/>
                          <a:pt x="14056" y="4697057"/>
                          <a:pt x="0" y="4358399"/>
                        </a:cubicBezTo>
                        <a:cubicBezTo>
                          <a:pt x="-89" y="4051323"/>
                          <a:pt x="9905" y="4010504"/>
                          <a:pt x="0" y="3698226"/>
                        </a:cubicBezTo>
                        <a:cubicBezTo>
                          <a:pt x="-9905" y="3385948"/>
                          <a:pt x="12604" y="3185378"/>
                          <a:pt x="0" y="3000684"/>
                        </a:cubicBezTo>
                        <a:cubicBezTo>
                          <a:pt x="-12604" y="2815990"/>
                          <a:pt x="7624" y="2515103"/>
                          <a:pt x="0" y="2340511"/>
                        </a:cubicBezTo>
                        <a:cubicBezTo>
                          <a:pt x="-7624" y="2165919"/>
                          <a:pt x="12359" y="1918713"/>
                          <a:pt x="0" y="1755074"/>
                        </a:cubicBezTo>
                        <a:cubicBezTo>
                          <a:pt x="-12359" y="1591435"/>
                          <a:pt x="-15549" y="1471342"/>
                          <a:pt x="0" y="1244374"/>
                        </a:cubicBezTo>
                        <a:cubicBezTo>
                          <a:pt x="15549" y="1017406"/>
                          <a:pt x="23734" y="752744"/>
                          <a:pt x="0" y="621569"/>
                        </a:cubicBezTo>
                        <a:close/>
                      </a:path>
                      <a:path w="3729337" h="4979968" stroke="0" extrusionOk="0">
                        <a:moveTo>
                          <a:pt x="0" y="621569"/>
                        </a:moveTo>
                        <a:cubicBezTo>
                          <a:pt x="17285" y="225361"/>
                          <a:pt x="286332" y="48790"/>
                          <a:pt x="621569" y="0"/>
                        </a:cubicBezTo>
                        <a:cubicBezTo>
                          <a:pt x="737547" y="5383"/>
                          <a:pt x="964844" y="14219"/>
                          <a:pt x="1168533" y="0"/>
                        </a:cubicBezTo>
                        <a:cubicBezTo>
                          <a:pt x="1372222" y="-14219"/>
                          <a:pt x="1566264" y="-22656"/>
                          <a:pt x="1839807" y="0"/>
                        </a:cubicBezTo>
                        <a:cubicBezTo>
                          <a:pt x="2113350" y="22656"/>
                          <a:pt x="2285456" y="2081"/>
                          <a:pt x="2461356" y="0"/>
                        </a:cubicBezTo>
                        <a:cubicBezTo>
                          <a:pt x="2637256" y="-2081"/>
                          <a:pt x="2830665" y="-15778"/>
                          <a:pt x="3107768" y="0"/>
                        </a:cubicBezTo>
                        <a:cubicBezTo>
                          <a:pt x="3482271" y="23584"/>
                          <a:pt x="3684136" y="297208"/>
                          <a:pt x="3729337" y="621569"/>
                        </a:cubicBezTo>
                        <a:cubicBezTo>
                          <a:pt x="3727231" y="865094"/>
                          <a:pt x="3700774" y="1073966"/>
                          <a:pt x="3729337" y="1207006"/>
                        </a:cubicBezTo>
                        <a:cubicBezTo>
                          <a:pt x="3757900" y="1340046"/>
                          <a:pt x="3712528" y="1576077"/>
                          <a:pt x="3729337" y="1755074"/>
                        </a:cubicBezTo>
                        <a:cubicBezTo>
                          <a:pt x="3746146" y="1934071"/>
                          <a:pt x="3747249" y="2164170"/>
                          <a:pt x="3729337" y="2303143"/>
                        </a:cubicBezTo>
                        <a:cubicBezTo>
                          <a:pt x="3711425" y="2442116"/>
                          <a:pt x="3734075" y="2641809"/>
                          <a:pt x="3729337" y="2963316"/>
                        </a:cubicBezTo>
                        <a:cubicBezTo>
                          <a:pt x="3724599" y="3284823"/>
                          <a:pt x="3759468" y="3317632"/>
                          <a:pt x="3729337" y="3660857"/>
                        </a:cubicBezTo>
                        <a:cubicBezTo>
                          <a:pt x="3699206" y="4004082"/>
                          <a:pt x="3723928" y="4184436"/>
                          <a:pt x="3729337" y="4358399"/>
                        </a:cubicBezTo>
                        <a:cubicBezTo>
                          <a:pt x="3766505" y="4765163"/>
                          <a:pt x="3437979" y="4987270"/>
                          <a:pt x="3107768" y="4979968"/>
                        </a:cubicBezTo>
                        <a:cubicBezTo>
                          <a:pt x="2849381" y="4954235"/>
                          <a:pt x="2768662" y="4981795"/>
                          <a:pt x="2511080" y="4979968"/>
                        </a:cubicBezTo>
                        <a:cubicBezTo>
                          <a:pt x="2253498" y="4978141"/>
                          <a:pt x="2067671" y="5007838"/>
                          <a:pt x="1864669" y="4979968"/>
                        </a:cubicBezTo>
                        <a:cubicBezTo>
                          <a:pt x="1661667" y="4952098"/>
                          <a:pt x="1446478" y="4995792"/>
                          <a:pt x="1317705" y="4979968"/>
                        </a:cubicBezTo>
                        <a:cubicBezTo>
                          <a:pt x="1188932" y="4964144"/>
                          <a:pt x="895121" y="4992183"/>
                          <a:pt x="621569" y="4979968"/>
                        </a:cubicBezTo>
                        <a:cubicBezTo>
                          <a:pt x="260314" y="5008186"/>
                          <a:pt x="40792" y="4753637"/>
                          <a:pt x="0" y="4358399"/>
                        </a:cubicBezTo>
                        <a:cubicBezTo>
                          <a:pt x="-3724" y="4106896"/>
                          <a:pt x="-5023" y="3911314"/>
                          <a:pt x="0" y="3772962"/>
                        </a:cubicBezTo>
                        <a:cubicBezTo>
                          <a:pt x="5023" y="3634610"/>
                          <a:pt x="11665" y="3367081"/>
                          <a:pt x="0" y="3262262"/>
                        </a:cubicBezTo>
                        <a:cubicBezTo>
                          <a:pt x="-11665" y="3157443"/>
                          <a:pt x="-34404" y="2825122"/>
                          <a:pt x="0" y="2564721"/>
                        </a:cubicBezTo>
                        <a:cubicBezTo>
                          <a:pt x="34404" y="2304320"/>
                          <a:pt x="-5758" y="2180241"/>
                          <a:pt x="0" y="2016652"/>
                        </a:cubicBezTo>
                        <a:cubicBezTo>
                          <a:pt x="5758" y="1853063"/>
                          <a:pt x="25079" y="1750895"/>
                          <a:pt x="0" y="1505952"/>
                        </a:cubicBezTo>
                        <a:cubicBezTo>
                          <a:pt x="-25079" y="1261009"/>
                          <a:pt x="-30193" y="1062058"/>
                          <a:pt x="0" y="62156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8. make 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wordlabel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$ and 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phonlabel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$.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Each is looking at:  "what is the interval number of Tier 1or2, at the start time of this VOT interval?" &amp; "What is the label of that interval?</a:t>
            </a:r>
          </a:p>
          <a:p>
            <a:endParaRPr lang="en-US" sz="2800" b="1" dirty="0">
              <a:solidFill>
                <a:schemeClr val="tx1"/>
              </a:solidFill>
              <a:latin typeface="Univers Condensed Light"/>
              <a:cs typeface="Calibri" panose="020F0502020204030204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FFA2E56-95B9-81FC-9C5F-515602104B56}"/>
              </a:ext>
            </a:extLst>
          </p:cNvPr>
          <p:cNvSpPr/>
          <p:nvPr/>
        </p:nvSpPr>
        <p:spPr>
          <a:xfrm rot="4740000" flipH="1">
            <a:off x="7134725" y="2900161"/>
            <a:ext cx="1102865" cy="1697179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1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Step7</a:t>
            </a:r>
            <a:r>
              <a:rPr lang="en-US" sz="4800" dirty="0">
                <a:latin typeface="Univers Condensed Light"/>
              </a:rPr>
              <a:t>: Get VOT and save the info in the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246301" y="862062"/>
            <a:ext cx="572544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ea typeface="+mn-lt"/>
                <a:cs typeface="+mn-lt"/>
              </a:rPr>
              <a:t>selectObject</a:t>
            </a:r>
            <a:r>
              <a:rPr lang="en-US" sz="1400" dirty="0">
                <a:ea typeface="+mn-lt"/>
                <a:cs typeface="+mn-lt"/>
              </a:rPr>
              <a:t>: "</a:t>
            </a:r>
            <a:r>
              <a:rPr lang="en-US" sz="1400" dirty="0" err="1">
                <a:ea typeface="+mn-lt"/>
                <a:cs typeface="+mn-lt"/>
              </a:rPr>
              <a:t>TextGrid</a:t>
            </a:r>
            <a:r>
              <a:rPr lang="en-US" sz="1400" dirty="0">
                <a:ea typeface="+mn-lt"/>
                <a:cs typeface="+mn-lt"/>
              </a:rPr>
              <a:t> " + </a:t>
            </a:r>
            <a:r>
              <a:rPr lang="en-US" sz="1400" dirty="0" err="1">
                <a:ea typeface="+mn-lt"/>
                <a:cs typeface="+mn-lt"/>
              </a:rPr>
              <a:t>sound_object_name</a:t>
            </a:r>
            <a:r>
              <a:rPr lang="en-US" sz="1400" dirty="0">
                <a:ea typeface="+mn-lt"/>
                <a:cs typeface="+mn-lt"/>
              </a:rPr>
              <a:t>$</a:t>
            </a:r>
            <a:endParaRPr lang="en-US" sz="1400">
              <a:cs typeface="Calibri" panose="020F0502020204030204"/>
            </a:endParaRPr>
          </a:p>
          <a:p>
            <a:r>
              <a:rPr lang="en-US" sz="1400" dirty="0" err="1">
                <a:solidFill>
                  <a:srgbClr val="FF0000"/>
                </a:solidFill>
                <a:ea typeface="+mn-lt"/>
                <a:cs typeface="+mn-lt"/>
              </a:rPr>
              <a:t>nVOT</a:t>
            </a:r>
            <a:r>
              <a:rPr lang="en-US" sz="1400" dirty="0">
                <a:ea typeface="+mn-lt"/>
                <a:cs typeface="+mn-lt"/>
              </a:rPr>
              <a:t> = Get number of intervals: 3 </a:t>
            </a:r>
            <a:endParaRPr lang="en-US" sz="1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961D-BA76-5AD6-2E32-815B24F79996}"/>
              </a:ext>
            </a:extLst>
          </p:cNvPr>
          <p:cNvSpPr txBox="1"/>
          <p:nvPr/>
        </p:nvSpPr>
        <p:spPr>
          <a:xfrm>
            <a:off x="128210" y="1476827"/>
            <a:ext cx="7363579" cy="5416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to </a:t>
            </a:r>
            <a:r>
              <a:rPr lang="en-US" sz="2000" dirty="0" err="1">
                <a:solidFill>
                  <a:srgbClr val="FF0000"/>
                </a:solidFill>
              </a:rPr>
              <a:t>nVOT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r>
              <a:rPr lang="en-US" sz="1400" dirty="0">
                <a:cs typeface="Calibri"/>
              </a:rPr>
              <a:t>      </a:t>
            </a:r>
            <a:r>
              <a:rPr lang="en-US" sz="1000" dirty="0" err="1">
                <a:cs typeface="Calibri"/>
              </a:rPr>
              <a:t>selectObject</a:t>
            </a:r>
            <a:r>
              <a:rPr lang="en-US" sz="1000" dirty="0">
                <a:cs typeface="Calibri"/>
              </a:rPr>
              <a:t>: "</a:t>
            </a:r>
            <a:r>
              <a:rPr lang="en-US" sz="1000" dirty="0" err="1">
                <a:cs typeface="Calibri"/>
              </a:rPr>
              <a:t>TextGrid</a:t>
            </a:r>
            <a:r>
              <a:rPr lang="en-US" sz="1000" dirty="0">
                <a:cs typeface="Calibri"/>
              </a:rPr>
              <a:t> " + </a:t>
            </a:r>
            <a:r>
              <a:rPr lang="en-US" sz="1000" dirty="0" err="1">
                <a:cs typeface="Calibri"/>
              </a:rPr>
              <a:t>sound_object_name</a:t>
            </a:r>
            <a:r>
              <a:rPr lang="en-US" sz="1000" dirty="0">
                <a:cs typeface="Calibri"/>
              </a:rPr>
              <a:t>$</a:t>
            </a:r>
          </a:p>
          <a:p>
            <a:r>
              <a:rPr lang="en-US" sz="1000" dirty="0"/>
              <a:t>     labelT3$ = Get label of interval: 3, </a:t>
            </a:r>
            <a:r>
              <a:rPr lang="en-US" sz="1000" dirty="0" err="1"/>
              <a:t>i</a:t>
            </a:r>
            <a:endParaRPr lang="en-US" sz="1000" dirty="0" err="1">
              <a:cs typeface="Calibri"/>
            </a:endParaRP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    </a:t>
            </a:r>
            <a:r>
              <a:rPr lang="en-US" sz="1000" dirty="0">
                <a:solidFill>
                  <a:srgbClr val="00B050"/>
                </a:solidFill>
              </a:rPr>
              <a:t>if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rgbClr val="00B050"/>
                </a:solidFill>
              </a:rPr>
              <a:t>labelT3$ = "VOT"</a:t>
            </a:r>
            <a:endParaRPr lang="en-US" sz="1000">
              <a:solidFill>
                <a:srgbClr val="00B050"/>
              </a:solidFill>
              <a:cs typeface="Calibri"/>
            </a:endParaRP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   </a:t>
            </a:r>
            <a:r>
              <a:rPr lang="en-US" sz="1000" dirty="0"/>
              <a:t> </a:t>
            </a:r>
            <a:r>
              <a:rPr lang="en-US" sz="1000" err="1"/>
              <a:t>startTime</a:t>
            </a:r>
            <a:r>
              <a:rPr lang="en-US" sz="1000" dirty="0"/>
              <a:t> = Get start time of interval: 3, </a:t>
            </a:r>
            <a:r>
              <a:rPr lang="en-US" sz="1000" err="1"/>
              <a:t>i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     </a:t>
            </a:r>
            <a:r>
              <a:rPr lang="en-US" sz="1000" err="1"/>
              <a:t>endTime</a:t>
            </a:r>
            <a:r>
              <a:rPr lang="en-US" sz="1000" dirty="0"/>
              <a:t> = Get end time of interval: 3, </a:t>
            </a:r>
            <a:r>
              <a:rPr lang="en-US" sz="1000" err="1"/>
              <a:t>i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     </a:t>
            </a:r>
            <a:r>
              <a:rPr lang="en-US" sz="1000" err="1"/>
              <a:t>votDur</a:t>
            </a:r>
            <a:r>
              <a:rPr lang="en-US" sz="1000" dirty="0"/>
              <a:t> = </a:t>
            </a:r>
            <a:r>
              <a:rPr lang="en-US" sz="1000" err="1"/>
              <a:t>endTime</a:t>
            </a:r>
            <a:r>
              <a:rPr lang="en-US" sz="1000" dirty="0"/>
              <a:t> - </a:t>
            </a:r>
            <a:r>
              <a:rPr lang="en-US" sz="1000" err="1"/>
              <a:t>startTime</a:t>
            </a:r>
            <a:endParaRPr lang="en-US" sz="100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#get the word for this VOT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intervalNumOfWord</a:t>
            </a:r>
            <a:r>
              <a:rPr lang="en-US" dirty="0">
                <a:ea typeface="+mn-lt"/>
                <a:cs typeface="+mn-lt"/>
              </a:rPr>
              <a:t> = Get interval at time: 1, </a:t>
            </a:r>
            <a:r>
              <a:rPr lang="en-US" dirty="0" err="1">
                <a:ea typeface="+mn-lt"/>
                <a:cs typeface="+mn-lt"/>
              </a:rPr>
              <a:t>startTime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b="1" dirty="0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= Get label of interval: 1,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intervalNumOfWord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#get the phoneme for this VOT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dirty="0" err="1">
                <a:solidFill>
                  <a:srgbClr val="FFC000"/>
                </a:solidFill>
                <a:ea typeface="+mn-lt"/>
                <a:cs typeface="+mn-lt"/>
              </a:rPr>
              <a:t>intervalNumOfPhon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=Get interval at time: 2, </a:t>
            </a:r>
            <a:r>
              <a:rPr lang="en-US" dirty="0" err="1">
                <a:ea typeface="+mn-lt"/>
                <a:cs typeface="+mn-lt"/>
              </a:rPr>
              <a:t>startTime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     </a:t>
            </a:r>
            <a:r>
              <a:rPr lang="en-US" b="1" dirty="0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r>
              <a:rPr lang="en-US" dirty="0">
                <a:ea typeface="+mn-lt"/>
                <a:cs typeface="+mn-lt"/>
              </a:rPr>
              <a:t> = Get label of interval: 2, </a:t>
            </a:r>
            <a:r>
              <a:rPr lang="en-US" dirty="0" err="1">
                <a:solidFill>
                  <a:srgbClr val="FFC000"/>
                </a:solidFill>
                <a:ea typeface="+mn-lt"/>
                <a:cs typeface="+mn-lt"/>
              </a:rPr>
              <a:t>intervalNumOfPhon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 dirty="0" err="1"/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  </a:t>
            </a:r>
            <a:r>
              <a:rPr lang="en-US" sz="1200" dirty="0"/>
              <a:t>#save the VOT info     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 </a:t>
            </a:r>
            <a:r>
              <a:rPr lang="en-US" sz="1200" err="1">
                <a:ea typeface="+mn-lt"/>
                <a:cs typeface="+mn-lt"/>
              </a:rPr>
              <a:t>selectObject</a:t>
            </a:r>
            <a:r>
              <a:rPr lang="en-US" sz="1200" dirty="0">
                <a:ea typeface="+mn-lt"/>
                <a:cs typeface="+mn-lt"/>
              </a:rPr>
              <a:t>: </a:t>
            </a:r>
            <a:r>
              <a:rPr lang="en-US" sz="1200" b="1" dirty="0">
                <a:ea typeface="+mn-lt"/>
                <a:cs typeface="+mn-lt"/>
              </a:rPr>
              <a:t>tableID2</a:t>
            </a:r>
          </a:p>
          <a:p>
            <a:r>
              <a:rPr lang="en-US" sz="1200" dirty="0">
                <a:ea typeface="+mn-lt"/>
                <a:cs typeface="+mn-lt"/>
              </a:rPr>
              <a:t>   Append row</a:t>
            </a:r>
            <a:endParaRPr lang="en-US" sz="120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</a:t>
            </a:r>
            <a:r>
              <a:rPr lang="en-US" sz="1200" dirty="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 = Get number of rows</a:t>
            </a:r>
            <a:endParaRPr lang="en-US" sz="120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string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"word",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wordlabel</a:t>
            </a:r>
            <a:r>
              <a:rPr lang="en-US" sz="12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sz="1200" b="1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string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"phoneme",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phonlabel</a:t>
            </a:r>
            <a:r>
              <a:rPr lang="en-US" sz="1200" b="1" dirty="0">
                <a:solidFill>
                  <a:srgbClr val="7030A0"/>
                </a:solidFill>
                <a:ea typeface="+mn-lt"/>
                <a:cs typeface="+mn-lt"/>
              </a:rPr>
              <a:t>$</a:t>
            </a:r>
            <a:endParaRPr lang="en-US" sz="1200" b="1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           Set numeric value: </a:t>
            </a:r>
            <a:r>
              <a:rPr lang="en-US" sz="1200" err="1">
                <a:ea typeface="+mn-lt"/>
                <a:cs typeface="+mn-lt"/>
              </a:rPr>
              <a:t>tblrow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b="1" dirty="0">
                <a:ea typeface="+mn-lt"/>
                <a:cs typeface="+mn-lt"/>
              </a:rPr>
              <a:t>"VOT", </a:t>
            </a:r>
            <a:r>
              <a:rPr lang="en-US" sz="1200" b="1" err="1">
                <a:ea typeface="+mn-lt"/>
                <a:cs typeface="+mn-lt"/>
              </a:rPr>
              <a:t>votDur</a:t>
            </a:r>
            <a:endParaRPr lang="en-US" sz="1200" b="1">
              <a:cs typeface="Calibri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  </a:t>
            </a:r>
            <a:r>
              <a:rPr lang="en-US" sz="2000" dirty="0">
                <a:solidFill>
                  <a:srgbClr val="00B050"/>
                </a:solidFill>
              </a:rPr>
              <a:t>endif</a:t>
            </a:r>
            <a:endParaRPr lang="en-US" sz="2000" dirty="0">
              <a:solidFill>
                <a:srgbClr val="00B050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endfor</a:t>
            </a:r>
            <a:endParaRPr lang="en-US" sz="2000" dirty="0" err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25F14-0958-8AF3-E7AC-756663BF520E}"/>
              </a:ext>
            </a:extLst>
          </p:cNvPr>
          <p:cNvSpPr/>
          <p:nvPr/>
        </p:nvSpPr>
        <p:spPr>
          <a:xfrm>
            <a:off x="9150619" y="3016264"/>
            <a:ext cx="1800146" cy="1061111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800146"/>
                      <a:gd name="connsiteY0" fmla="*/ 176855 h 1061111"/>
                      <a:gd name="connsiteX1" fmla="*/ 176855 w 1800146"/>
                      <a:gd name="connsiteY1" fmla="*/ 0 h 1061111"/>
                      <a:gd name="connsiteX2" fmla="*/ 630072 w 1800146"/>
                      <a:gd name="connsiteY2" fmla="*/ 0 h 1061111"/>
                      <a:gd name="connsiteX3" fmla="*/ 1068824 w 1800146"/>
                      <a:gd name="connsiteY3" fmla="*/ 0 h 1061111"/>
                      <a:gd name="connsiteX4" fmla="*/ 1623291 w 1800146"/>
                      <a:gd name="connsiteY4" fmla="*/ 0 h 1061111"/>
                      <a:gd name="connsiteX5" fmla="*/ 1800146 w 1800146"/>
                      <a:gd name="connsiteY5" fmla="*/ 176855 h 1061111"/>
                      <a:gd name="connsiteX6" fmla="*/ 1800146 w 1800146"/>
                      <a:gd name="connsiteY6" fmla="*/ 509333 h 1061111"/>
                      <a:gd name="connsiteX7" fmla="*/ 1800146 w 1800146"/>
                      <a:gd name="connsiteY7" fmla="*/ 884256 h 1061111"/>
                      <a:gd name="connsiteX8" fmla="*/ 1623291 w 1800146"/>
                      <a:gd name="connsiteY8" fmla="*/ 1061111 h 1061111"/>
                      <a:gd name="connsiteX9" fmla="*/ 1155610 w 1800146"/>
                      <a:gd name="connsiteY9" fmla="*/ 1061111 h 1061111"/>
                      <a:gd name="connsiteX10" fmla="*/ 687929 w 1800146"/>
                      <a:gd name="connsiteY10" fmla="*/ 1061111 h 1061111"/>
                      <a:gd name="connsiteX11" fmla="*/ 176855 w 1800146"/>
                      <a:gd name="connsiteY11" fmla="*/ 1061111 h 1061111"/>
                      <a:gd name="connsiteX12" fmla="*/ 0 w 1800146"/>
                      <a:gd name="connsiteY12" fmla="*/ 884256 h 1061111"/>
                      <a:gd name="connsiteX13" fmla="*/ 0 w 1800146"/>
                      <a:gd name="connsiteY13" fmla="*/ 537630 h 1061111"/>
                      <a:gd name="connsiteX14" fmla="*/ 0 w 1800146"/>
                      <a:gd name="connsiteY14" fmla="*/ 176855 h 1061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00146" h="1061111" fill="none" extrusionOk="0">
                        <a:moveTo>
                          <a:pt x="0" y="176855"/>
                        </a:moveTo>
                        <a:cubicBezTo>
                          <a:pt x="-1597" y="68742"/>
                          <a:pt x="79857" y="4780"/>
                          <a:pt x="176855" y="0"/>
                        </a:cubicBezTo>
                        <a:cubicBezTo>
                          <a:pt x="314311" y="9910"/>
                          <a:pt x="412592" y="-21605"/>
                          <a:pt x="630072" y="0"/>
                        </a:cubicBezTo>
                        <a:cubicBezTo>
                          <a:pt x="847552" y="21605"/>
                          <a:pt x="979542" y="20117"/>
                          <a:pt x="1068824" y="0"/>
                        </a:cubicBezTo>
                        <a:cubicBezTo>
                          <a:pt x="1158106" y="-20117"/>
                          <a:pt x="1385411" y="16166"/>
                          <a:pt x="1623291" y="0"/>
                        </a:cubicBezTo>
                        <a:cubicBezTo>
                          <a:pt x="1731626" y="-8077"/>
                          <a:pt x="1786027" y="83491"/>
                          <a:pt x="1800146" y="176855"/>
                        </a:cubicBezTo>
                        <a:cubicBezTo>
                          <a:pt x="1785189" y="336357"/>
                          <a:pt x="1800605" y="395031"/>
                          <a:pt x="1800146" y="509333"/>
                        </a:cubicBezTo>
                        <a:cubicBezTo>
                          <a:pt x="1799687" y="623635"/>
                          <a:pt x="1808700" y="744913"/>
                          <a:pt x="1800146" y="884256"/>
                        </a:cubicBezTo>
                        <a:cubicBezTo>
                          <a:pt x="1793512" y="984087"/>
                          <a:pt x="1729834" y="1055536"/>
                          <a:pt x="1623291" y="1061111"/>
                        </a:cubicBezTo>
                        <a:cubicBezTo>
                          <a:pt x="1394895" y="1058911"/>
                          <a:pt x="1280617" y="1040833"/>
                          <a:pt x="1155610" y="1061111"/>
                        </a:cubicBezTo>
                        <a:cubicBezTo>
                          <a:pt x="1030603" y="1081389"/>
                          <a:pt x="857086" y="1060181"/>
                          <a:pt x="687929" y="1061111"/>
                        </a:cubicBezTo>
                        <a:cubicBezTo>
                          <a:pt x="518772" y="1062041"/>
                          <a:pt x="290075" y="1049653"/>
                          <a:pt x="176855" y="1061111"/>
                        </a:cubicBezTo>
                        <a:cubicBezTo>
                          <a:pt x="76153" y="1066404"/>
                          <a:pt x="-22060" y="979803"/>
                          <a:pt x="0" y="884256"/>
                        </a:cubicBezTo>
                        <a:cubicBezTo>
                          <a:pt x="9964" y="776972"/>
                          <a:pt x="5599" y="621154"/>
                          <a:pt x="0" y="537630"/>
                        </a:cubicBezTo>
                        <a:cubicBezTo>
                          <a:pt x="-5599" y="454106"/>
                          <a:pt x="8534" y="336885"/>
                          <a:pt x="0" y="176855"/>
                        </a:cubicBezTo>
                        <a:close/>
                      </a:path>
                      <a:path w="1800146" h="1061111" stroke="0" extrusionOk="0">
                        <a:moveTo>
                          <a:pt x="0" y="176855"/>
                        </a:moveTo>
                        <a:cubicBezTo>
                          <a:pt x="2369" y="71927"/>
                          <a:pt x="82195" y="18277"/>
                          <a:pt x="176855" y="0"/>
                        </a:cubicBezTo>
                        <a:cubicBezTo>
                          <a:pt x="330664" y="-5659"/>
                          <a:pt x="510011" y="11090"/>
                          <a:pt x="615607" y="0"/>
                        </a:cubicBezTo>
                        <a:cubicBezTo>
                          <a:pt x="721203" y="-11090"/>
                          <a:pt x="885611" y="-24936"/>
                          <a:pt x="1126681" y="0"/>
                        </a:cubicBezTo>
                        <a:cubicBezTo>
                          <a:pt x="1367751" y="24936"/>
                          <a:pt x="1509767" y="18486"/>
                          <a:pt x="1623291" y="0"/>
                        </a:cubicBezTo>
                        <a:cubicBezTo>
                          <a:pt x="1735834" y="4562"/>
                          <a:pt x="1802673" y="76502"/>
                          <a:pt x="1800146" y="176855"/>
                        </a:cubicBezTo>
                        <a:cubicBezTo>
                          <a:pt x="1791263" y="336331"/>
                          <a:pt x="1793999" y="367655"/>
                          <a:pt x="1800146" y="537630"/>
                        </a:cubicBezTo>
                        <a:cubicBezTo>
                          <a:pt x="1806293" y="707606"/>
                          <a:pt x="1800515" y="783837"/>
                          <a:pt x="1800146" y="884256"/>
                        </a:cubicBezTo>
                        <a:cubicBezTo>
                          <a:pt x="1798705" y="984472"/>
                          <a:pt x="1713376" y="1058738"/>
                          <a:pt x="1623291" y="1061111"/>
                        </a:cubicBezTo>
                        <a:cubicBezTo>
                          <a:pt x="1419733" y="1070939"/>
                          <a:pt x="1364929" y="1056418"/>
                          <a:pt x="1184539" y="1061111"/>
                        </a:cubicBezTo>
                        <a:cubicBezTo>
                          <a:pt x="1004149" y="1065804"/>
                          <a:pt x="815458" y="1082171"/>
                          <a:pt x="673465" y="1061111"/>
                        </a:cubicBezTo>
                        <a:cubicBezTo>
                          <a:pt x="531472" y="1040051"/>
                          <a:pt x="381493" y="1069733"/>
                          <a:pt x="176855" y="1061111"/>
                        </a:cubicBezTo>
                        <a:cubicBezTo>
                          <a:pt x="90642" y="1080687"/>
                          <a:pt x="-9479" y="987225"/>
                          <a:pt x="0" y="884256"/>
                        </a:cubicBezTo>
                        <a:cubicBezTo>
                          <a:pt x="7089" y="801119"/>
                          <a:pt x="9862" y="640440"/>
                          <a:pt x="0" y="537630"/>
                        </a:cubicBezTo>
                        <a:cubicBezTo>
                          <a:pt x="-9862" y="434820"/>
                          <a:pt x="4907" y="286856"/>
                          <a:pt x="0" y="17685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Done!!! :)</a:t>
            </a:r>
            <a:endParaRPr lang="en-US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5645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Option 1: </a:t>
            </a:r>
            <a:r>
              <a:rPr lang="en-US" sz="4800" b="1" dirty="0" err="1">
                <a:latin typeface="Univers Condensed Light"/>
              </a:rPr>
              <a:t>exitScript</a:t>
            </a:r>
            <a:endParaRPr lang="en-US" sz="4800" dirty="0" err="1">
              <a:latin typeface="Univers Condense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D23CB-878F-F211-3957-0D126EB72937}"/>
              </a:ext>
            </a:extLst>
          </p:cNvPr>
          <p:cNvSpPr txBox="1"/>
          <p:nvPr/>
        </p:nvSpPr>
        <p:spPr>
          <a:xfrm>
            <a:off x="376712" y="1084834"/>
            <a:ext cx="11732708" cy="843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cs typeface="Calibri" panose="020F0502020204030204"/>
              </a:rPr>
              <a:t>The clear sign of successful processing. Instead of the "success" , you can also write variables here to see their values.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06821C1-2639-8A9E-D0DA-C2338973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924" y="2096379"/>
            <a:ext cx="4569580" cy="4902861"/>
          </a:xfrm>
          <a:prstGeom prst="rect">
            <a:avLst/>
          </a:prstGeom>
          <a:ln>
            <a:solidFill>
              <a:srgbClr val="D492CC"/>
            </a:solidFill>
          </a:ln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0C5EBB-DF20-18BA-5EB2-48458566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490241"/>
            <a:ext cx="2743200" cy="270780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57C3731-72CA-5576-3857-3822CD08A39B}"/>
              </a:ext>
            </a:extLst>
          </p:cNvPr>
          <p:cNvSpPr/>
          <p:nvPr/>
        </p:nvSpPr>
        <p:spPr>
          <a:xfrm rot="15000000" flipH="1">
            <a:off x="6068604" y="4326762"/>
            <a:ext cx="352962" cy="2779702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21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Option 2: write something in Read 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D23CB-878F-F211-3957-0D126EB72937}"/>
              </a:ext>
            </a:extLst>
          </p:cNvPr>
          <p:cNvSpPr txBox="1"/>
          <p:nvPr/>
        </p:nvSpPr>
        <p:spPr>
          <a:xfrm>
            <a:off x="376712" y="1084834"/>
            <a:ext cx="117327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cs typeface="Calibri" panose="020F0502020204030204"/>
              </a:rPr>
              <a:t>For future self or any readers of your script, write down </a:t>
            </a:r>
          </a:p>
          <a:p>
            <a:r>
              <a:rPr lang="en-US" sz="2400" dirty="0">
                <a:latin typeface="Univers Condensed Light"/>
                <a:cs typeface="Calibri" panose="020F0502020204030204"/>
              </a:rPr>
              <a:t>- things users of the script have to do before running scripts</a:t>
            </a:r>
          </a:p>
          <a:p>
            <a:r>
              <a:rPr lang="en-US" sz="2400" dirty="0">
                <a:latin typeface="Univers Condensed Light"/>
                <a:cs typeface="Calibri" panose="020F0502020204030204"/>
              </a:rPr>
              <a:t>-  what kind of data format you need to use it</a:t>
            </a:r>
          </a:p>
          <a:p>
            <a:r>
              <a:rPr lang="en-US" sz="2400" dirty="0">
                <a:latin typeface="Univers Condensed Light"/>
                <a:cs typeface="Calibri" panose="020F0502020204030204"/>
              </a:rPr>
              <a:t>- any notes about the form</a:t>
            </a:r>
          </a:p>
        </p:txBody>
      </p:sp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4F696748-BED3-222C-F3E1-3324E793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8" y="2769263"/>
            <a:ext cx="6535057" cy="339985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4E4818-E52C-7109-AC11-0FD7B73531D7}"/>
              </a:ext>
            </a:extLst>
          </p:cNvPr>
          <p:cNvSpPr/>
          <p:nvPr/>
        </p:nvSpPr>
        <p:spPr>
          <a:xfrm>
            <a:off x="7808048" y="2659454"/>
            <a:ext cx="4340145" cy="3068919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4340145"/>
                      <a:gd name="connsiteY0" fmla="*/ 511497 h 3068919"/>
                      <a:gd name="connsiteX1" fmla="*/ 511497 w 4340145"/>
                      <a:gd name="connsiteY1" fmla="*/ 0 h 3068919"/>
                      <a:gd name="connsiteX2" fmla="*/ 1075413 w 4340145"/>
                      <a:gd name="connsiteY2" fmla="*/ 0 h 3068919"/>
                      <a:gd name="connsiteX3" fmla="*/ 1805186 w 4340145"/>
                      <a:gd name="connsiteY3" fmla="*/ 0 h 3068919"/>
                      <a:gd name="connsiteX4" fmla="*/ 2435445 w 4340145"/>
                      <a:gd name="connsiteY4" fmla="*/ 0 h 3068919"/>
                      <a:gd name="connsiteX5" fmla="*/ 3165218 w 4340145"/>
                      <a:gd name="connsiteY5" fmla="*/ 0 h 3068919"/>
                      <a:gd name="connsiteX6" fmla="*/ 3828648 w 4340145"/>
                      <a:gd name="connsiteY6" fmla="*/ 0 h 3068919"/>
                      <a:gd name="connsiteX7" fmla="*/ 4340145 w 4340145"/>
                      <a:gd name="connsiteY7" fmla="*/ 511497 h 3068919"/>
                      <a:gd name="connsiteX8" fmla="*/ 4340145 w 4340145"/>
                      <a:gd name="connsiteY8" fmla="*/ 1173013 h 3068919"/>
                      <a:gd name="connsiteX9" fmla="*/ 4340145 w 4340145"/>
                      <a:gd name="connsiteY9" fmla="*/ 1895906 h 3068919"/>
                      <a:gd name="connsiteX10" fmla="*/ 4340145 w 4340145"/>
                      <a:gd name="connsiteY10" fmla="*/ 2557422 h 3068919"/>
                      <a:gd name="connsiteX11" fmla="*/ 3828648 w 4340145"/>
                      <a:gd name="connsiteY11" fmla="*/ 3068919 h 3068919"/>
                      <a:gd name="connsiteX12" fmla="*/ 3198389 w 4340145"/>
                      <a:gd name="connsiteY12" fmla="*/ 3068919 h 3068919"/>
                      <a:gd name="connsiteX13" fmla="*/ 2534959 w 4340145"/>
                      <a:gd name="connsiteY13" fmla="*/ 3068919 h 3068919"/>
                      <a:gd name="connsiteX14" fmla="*/ 1838357 w 4340145"/>
                      <a:gd name="connsiteY14" fmla="*/ 3068919 h 3068919"/>
                      <a:gd name="connsiteX15" fmla="*/ 1174927 w 4340145"/>
                      <a:gd name="connsiteY15" fmla="*/ 3068919 h 3068919"/>
                      <a:gd name="connsiteX16" fmla="*/ 511497 w 4340145"/>
                      <a:gd name="connsiteY16" fmla="*/ 3068919 h 3068919"/>
                      <a:gd name="connsiteX17" fmla="*/ 0 w 4340145"/>
                      <a:gd name="connsiteY17" fmla="*/ 2557422 h 3068919"/>
                      <a:gd name="connsiteX18" fmla="*/ 0 w 4340145"/>
                      <a:gd name="connsiteY18" fmla="*/ 1854988 h 3068919"/>
                      <a:gd name="connsiteX19" fmla="*/ 0 w 4340145"/>
                      <a:gd name="connsiteY19" fmla="*/ 1132094 h 3068919"/>
                      <a:gd name="connsiteX20" fmla="*/ 0 w 4340145"/>
                      <a:gd name="connsiteY20" fmla="*/ 511497 h 3068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40145" h="3068919" fill="none" extrusionOk="0">
                        <a:moveTo>
                          <a:pt x="0" y="511497"/>
                        </a:moveTo>
                        <a:cubicBezTo>
                          <a:pt x="28224" y="247410"/>
                          <a:pt x="263784" y="28778"/>
                          <a:pt x="511497" y="0"/>
                        </a:cubicBezTo>
                        <a:cubicBezTo>
                          <a:pt x="704243" y="27110"/>
                          <a:pt x="888583" y="-5030"/>
                          <a:pt x="1075413" y="0"/>
                        </a:cubicBezTo>
                        <a:cubicBezTo>
                          <a:pt x="1262243" y="5030"/>
                          <a:pt x="1469713" y="15805"/>
                          <a:pt x="1805186" y="0"/>
                        </a:cubicBezTo>
                        <a:cubicBezTo>
                          <a:pt x="2140659" y="-15805"/>
                          <a:pt x="2264465" y="27987"/>
                          <a:pt x="2435445" y="0"/>
                        </a:cubicBezTo>
                        <a:cubicBezTo>
                          <a:pt x="2606425" y="-27987"/>
                          <a:pt x="2844739" y="12355"/>
                          <a:pt x="3165218" y="0"/>
                        </a:cubicBezTo>
                        <a:cubicBezTo>
                          <a:pt x="3485697" y="-12355"/>
                          <a:pt x="3684654" y="26508"/>
                          <a:pt x="3828648" y="0"/>
                        </a:cubicBezTo>
                        <a:cubicBezTo>
                          <a:pt x="4069149" y="-55236"/>
                          <a:pt x="4361647" y="230231"/>
                          <a:pt x="4340145" y="511497"/>
                        </a:cubicBezTo>
                        <a:cubicBezTo>
                          <a:pt x="4326471" y="676019"/>
                          <a:pt x="4362977" y="944400"/>
                          <a:pt x="4340145" y="1173013"/>
                        </a:cubicBezTo>
                        <a:cubicBezTo>
                          <a:pt x="4317313" y="1401626"/>
                          <a:pt x="4328222" y="1711408"/>
                          <a:pt x="4340145" y="1895906"/>
                        </a:cubicBezTo>
                        <a:cubicBezTo>
                          <a:pt x="4352068" y="2080404"/>
                          <a:pt x="4366592" y="2314198"/>
                          <a:pt x="4340145" y="2557422"/>
                        </a:cubicBezTo>
                        <a:cubicBezTo>
                          <a:pt x="4375982" y="2816405"/>
                          <a:pt x="4132700" y="3081079"/>
                          <a:pt x="3828648" y="3068919"/>
                        </a:cubicBezTo>
                        <a:cubicBezTo>
                          <a:pt x="3687476" y="3069174"/>
                          <a:pt x="3437007" y="3075227"/>
                          <a:pt x="3198389" y="3068919"/>
                        </a:cubicBezTo>
                        <a:cubicBezTo>
                          <a:pt x="2959771" y="3062611"/>
                          <a:pt x="2851028" y="3074238"/>
                          <a:pt x="2534959" y="3068919"/>
                        </a:cubicBezTo>
                        <a:cubicBezTo>
                          <a:pt x="2218890" y="3063601"/>
                          <a:pt x="2047347" y="3079957"/>
                          <a:pt x="1838357" y="3068919"/>
                        </a:cubicBezTo>
                        <a:cubicBezTo>
                          <a:pt x="1629367" y="3057881"/>
                          <a:pt x="1492095" y="3066253"/>
                          <a:pt x="1174927" y="3068919"/>
                        </a:cubicBezTo>
                        <a:cubicBezTo>
                          <a:pt x="857759" y="3071586"/>
                          <a:pt x="692870" y="3044244"/>
                          <a:pt x="511497" y="3068919"/>
                        </a:cubicBezTo>
                        <a:cubicBezTo>
                          <a:pt x="215509" y="3062412"/>
                          <a:pt x="3564" y="2833711"/>
                          <a:pt x="0" y="2557422"/>
                        </a:cubicBezTo>
                        <a:cubicBezTo>
                          <a:pt x="-1402" y="2301833"/>
                          <a:pt x="24890" y="2179102"/>
                          <a:pt x="0" y="1854988"/>
                        </a:cubicBezTo>
                        <a:cubicBezTo>
                          <a:pt x="-24890" y="1530874"/>
                          <a:pt x="1521" y="1339727"/>
                          <a:pt x="0" y="1132094"/>
                        </a:cubicBezTo>
                        <a:cubicBezTo>
                          <a:pt x="-1521" y="924461"/>
                          <a:pt x="8986" y="737107"/>
                          <a:pt x="0" y="511497"/>
                        </a:cubicBezTo>
                        <a:close/>
                      </a:path>
                      <a:path w="4340145" h="3068919" stroke="0" extrusionOk="0">
                        <a:moveTo>
                          <a:pt x="0" y="511497"/>
                        </a:moveTo>
                        <a:cubicBezTo>
                          <a:pt x="2853" y="220270"/>
                          <a:pt x="231947" y="17838"/>
                          <a:pt x="511497" y="0"/>
                        </a:cubicBezTo>
                        <a:cubicBezTo>
                          <a:pt x="646820" y="-5012"/>
                          <a:pt x="875416" y="-10182"/>
                          <a:pt x="1075413" y="0"/>
                        </a:cubicBezTo>
                        <a:cubicBezTo>
                          <a:pt x="1275410" y="10182"/>
                          <a:pt x="1609492" y="-8907"/>
                          <a:pt x="1805186" y="0"/>
                        </a:cubicBezTo>
                        <a:cubicBezTo>
                          <a:pt x="2000880" y="8907"/>
                          <a:pt x="2174728" y="-7824"/>
                          <a:pt x="2468616" y="0"/>
                        </a:cubicBezTo>
                        <a:cubicBezTo>
                          <a:pt x="2762504" y="7824"/>
                          <a:pt x="2935484" y="-31315"/>
                          <a:pt x="3098875" y="0"/>
                        </a:cubicBezTo>
                        <a:cubicBezTo>
                          <a:pt x="3262266" y="31315"/>
                          <a:pt x="3467579" y="-34108"/>
                          <a:pt x="3828648" y="0"/>
                        </a:cubicBezTo>
                        <a:cubicBezTo>
                          <a:pt x="4104601" y="-53562"/>
                          <a:pt x="4377666" y="287064"/>
                          <a:pt x="4340145" y="511497"/>
                        </a:cubicBezTo>
                        <a:cubicBezTo>
                          <a:pt x="4335106" y="663185"/>
                          <a:pt x="4341999" y="1024150"/>
                          <a:pt x="4340145" y="1152554"/>
                        </a:cubicBezTo>
                        <a:cubicBezTo>
                          <a:pt x="4338291" y="1280958"/>
                          <a:pt x="4351223" y="1642060"/>
                          <a:pt x="4340145" y="1793610"/>
                        </a:cubicBezTo>
                        <a:cubicBezTo>
                          <a:pt x="4329067" y="1945160"/>
                          <a:pt x="4322889" y="2213737"/>
                          <a:pt x="4340145" y="2557422"/>
                        </a:cubicBezTo>
                        <a:cubicBezTo>
                          <a:pt x="4373015" y="2843769"/>
                          <a:pt x="4118563" y="3066143"/>
                          <a:pt x="3828648" y="3068919"/>
                        </a:cubicBezTo>
                        <a:cubicBezTo>
                          <a:pt x="3570149" y="3075400"/>
                          <a:pt x="3418185" y="3062854"/>
                          <a:pt x="3165218" y="3068919"/>
                        </a:cubicBezTo>
                        <a:cubicBezTo>
                          <a:pt x="2912251" y="3074985"/>
                          <a:pt x="2670351" y="3039677"/>
                          <a:pt x="2501788" y="3068919"/>
                        </a:cubicBezTo>
                        <a:cubicBezTo>
                          <a:pt x="2333225" y="3098162"/>
                          <a:pt x="2150972" y="3057550"/>
                          <a:pt x="1904700" y="3068919"/>
                        </a:cubicBezTo>
                        <a:cubicBezTo>
                          <a:pt x="1658428" y="3080288"/>
                          <a:pt x="1433920" y="3050691"/>
                          <a:pt x="1208099" y="3068919"/>
                        </a:cubicBezTo>
                        <a:cubicBezTo>
                          <a:pt x="982278" y="3087147"/>
                          <a:pt x="691769" y="3048293"/>
                          <a:pt x="511497" y="3068919"/>
                        </a:cubicBezTo>
                        <a:cubicBezTo>
                          <a:pt x="245400" y="3009831"/>
                          <a:pt x="27424" y="2821765"/>
                          <a:pt x="0" y="2557422"/>
                        </a:cubicBezTo>
                        <a:cubicBezTo>
                          <a:pt x="-17999" y="2336972"/>
                          <a:pt x="28411" y="2023287"/>
                          <a:pt x="0" y="1834529"/>
                        </a:cubicBezTo>
                        <a:cubicBezTo>
                          <a:pt x="-28411" y="1645771"/>
                          <a:pt x="28818" y="1487554"/>
                          <a:pt x="0" y="1193472"/>
                        </a:cubicBezTo>
                        <a:cubicBezTo>
                          <a:pt x="-28818" y="899390"/>
                          <a:pt x="-29721" y="732924"/>
                          <a:pt x="0" y="51149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In our case, the user has to have Sound obj and  Tg obj in their object window. And </a:t>
            </a:r>
            <a:r>
              <a:rPr lang="en-US" sz="2800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TextGrid</a:t>
            </a:r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 has to have 3  Tiers. </a:t>
            </a:r>
          </a:p>
          <a:p>
            <a:r>
              <a:rPr lang="en-US" sz="2800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So I am writing these down.</a:t>
            </a:r>
          </a:p>
        </p:txBody>
      </p:sp>
    </p:spTree>
    <p:extLst>
      <p:ext uri="{BB962C8B-B14F-4D97-AF65-F5344CB8AC3E}">
        <p14:creationId xmlns:p14="http://schemas.microsoft.com/office/powerpoint/2010/main" val="3897720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-59378" y="158336"/>
            <a:ext cx="12429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Univers Condensed Light"/>
              </a:rPr>
              <a:t>Option 3: Cleaning</a:t>
            </a:r>
            <a:endParaRPr lang="en-US" sz="4800" dirty="0">
              <a:latin typeface="Univers Condense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C9586-7B5A-1DCB-D259-6C36FCC4D220}"/>
              </a:ext>
            </a:extLst>
          </p:cNvPr>
          <p:cNvSpPr txBox="1"/>
          <p:nvPr/>
        </p:nvSpPr>
        <p:spPr>
          <a:xfrm>
            <a:off x="138544" y="898874"/>
            <a:ext cx="7111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4982D-6AE2-354E-54F2-EDA771530193}"/>
              </a:ext>
            </a:extLst>
          </p:cNvPr>
          <p:cNvSpPr txBox="1"/>
          <p:nvPr/>
        </p:nvSpPr>
        <p:spPr>
          <a:xfrm>
            <a:off x="262245" y="1267250"/>
            <a:ext cx="10994567" cy="1569660"/>
          </a:xfrm>
          <a:prstGeom prst="rect">
            <a:avLst/>
          </a:prstGeom>
          <a:noFill/>
          <a:ln>
            <a:solidFill>
              <a:srgbClr val="D492C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ea typeface="+mn-lt"/>
                <a:cs typeface="+mn-lt"/>
              </a:rPr>
              <a:t>Without cleaning, too many objects created through the </a:t>
            </a:r>
            <a:r>
              <a:rPr lang="en-US" sz="2400" dirty="0" err="1">
                <a:latin typeface="Univers Condensed Light"/>
                <a:ea typeface="+mn-lt"/>
                <a:cs typeface="+mn-lt"/>
              </a:rPr>
              <a:t>porcess</a:t>
            </a:r>
            <a:r>
              <a:rPr lang="en-US" sz="2400" dirty="0">
                <a:latin typeface="Univers Condensed Light"/>
                <a:ea typeface="+mn-lt"/>
                <a:cs typeface="+mn-lt"/>
              </a:rPr>
              <a:t> may be left in the object window.</a:t>
            </a:r>
          </a:p>
          <a:p>
            <a:endParaRPr lang="en-US" sz="2400" dirty="0">
              <a:latin typeface="Univers Condensed Light"/>
              <a:ea typeface="+mn-lt"/>
              <a:cs typeface="+mn-lt"/>
            </a:endParaRP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In our case, for example, </a:t>
            </a:r>
          </a:p>
          <a:p>
            <a:r>
              <a:rPr lang="en-US" sz="2400" dirty="0">
                <a:latin typeface="Univers Condensed Light"/>
                <a:ea typeface="+mn-lt"/>
                <a:cs typeface="+mn-lt"/>
              </a:rPr>
              <a:t>these selected objects are not needed after the loop of saving them as wav files.</a:t>
            </a:r>
            <a:endParaRPr lang="en-US" dirty="0"/>
          </a:p>
        </p:txBody>
      </p:sp>
      <p:pic>
        <p:nvPicPr>
          <p:cNvPr id="12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1CB9D83-862B-342A-06E8-DAD02B50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5" r="-355" b="49509"/>
          <a:stretch/>
        </p:blipFill>
        <p:spPr>
          <a:xfrm>
            <a:off x="65718" y="3338177"/>
            <a:ext cx="2902442" cy="26251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15D36E6-D732-7A53-27A8-14E190A7415F}"/>
              </a:ext>
            </a:extLst>
          </p:cNvPr>
          <p:cNvSpPr/>
          <p:nvPr/>
        </p:nvSpPr>
        <p:spPr>
          <a:xfrm>
            <a:off x="534982" y="2760293"/>
            <a:ext cx="378802" cy="1660892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D23CB-878F-F211-3957-0D126EB72937}"/>
              </a:ext>
            </a:extLst>
          </p:cNvPr>
          <p:cNvSpPr txBox="1"/>
          <p:nvPr/>
        </p:nvSpPr>
        <p:spPr>
          <a:xfrm>
            <a:off x="3116283" y="3128928"/>
            <a:ext cx="8926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cs typeface="Calibri" panose="020F0502020204030204"/>
              </a:rPr>
              <a:t>So, consider adding these 2 lines before closing for loop for extracted sounds:</a:t>
            </a:r>
          </a:p>
        </p:txBody>
      </p:sp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F8F833D1-7C34-0D5E-F718-715CACE4A4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185" r="6843" b="-188"/>
          <a:stretch/>
        </p:blipFill>
        <p:spPr>
          <a:xfrm>
            <a:off x="7802638" y="3661582"/>
            <a:ext cx="4309287" cy="3145058"/>
          </a:xfrm>
          <a:prstGeom prst="rect">
            <a:avLst/>
          </a:prstGeom>
          <a:ln>
            <a:solidFill>
              <a:srgbClr val="D492CC"/>
            </a:solidFill>
          </a:ln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E311802-2DAA-17DE-F623-F2FE7C90A39A}"/>
              </a:ext>
            </a:extLst>
          </p:cNvPr>
          <p:cNvSpPr/>
          <p:nvPr/>
        </p:nvSpPr>
        <p:spPr>
          <a:xfrm rot="18780000">
            <a:off x="7266741" y="2994854"/>
            <a:ext cx="336468" cy="3517510"/>
          </a:xfrm>
          <a:prstGeom prst="downArrow">
            <a:avLst/>
          </a:prstGeom>
          <a:solidFill>
            <a:srgbClr val="D49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7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A17C0-EF35-76ED-46D8-C751EE271525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NOTE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3094-3D76-60BC-2156-47CDA9601A2D}"/>
              </a:ext>
            </a:extLst>
          </p:cNvPr>
          <p:cNvSpPr txBox="1"/>
          <p:nvPr/>
        </p:nvSpPr>
        <p:spPr>
          <a:xfrm>
            <a:off x="2022763" y="3012375"/>
            <a:ext cx="956161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There are many ways to write scripts for 1 same goal.</a:t>
            </a:r>
          </a:p>
          <a:p>
            <a:r>
              <a:rPr lang="en-US" sz="3200" dirty="0">
                <a:latin typeface="Univers Condensed Light"/>
              </a:rPr>
              <a:t>Although there are "more efficient" scripts than others, </a:t>
            </a:r>
          </a:p>
          <a:p>
            <a:r>
              <a:rPr lang="en-US" sz="3200" dirty="0">
                <a:latin typeface="Univers Condensed Light"/>
              </a:rPr>
              <a:t>No script is "wrong" as long as it achieves the goal.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6434-053C-8C0E-A842-A9F9E593B5C7}"/>
              </a:ext>
            </a:extLst>
          </p:cNvPr>
          <p:cNvSpPr txBox="1"/>
          <p:nvPr/>
        </p:nvSpPr>
        <p:spPr>
          <a:xfrm>
            <a:off x="666996" y="2487881"/>
            <a:ext cx="95616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Similarly to any other programming languages,</a:t>
            </a: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2255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E38394-FCDA-ED5C-4AF2-2A7967C1B1C9}"/>
              </a:ext>
            </a:extLst>
          </p:cNvPr>
          <p:cNvSpPr/>
          <p:nvPr/>
        </p:nvSpPr>
        <p:spPr>
          <a:xfrm>
            <a:off x="4960146" y="2162846"/>
            <a:ext cx="1573482" cy="651494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573482"/>
                      <a:gd name="connsiteY0" fmla="*/ 108585 h 651494"/>
                      <a:gd name="connsiteX1" fmla="*/ 108585 w 1573482"/>
                      <a:gd name="connsiteY1" fmla="*/ 0 h 651494"/>
                      <a:gd name="connsiteX2" fmla="*/ 773178 w 1573482"/>
                      <a:gd name="connsiteY2" fmla="*/ 0 h 651494"/>
                      <a:gd name="connsiteX3" fmla="*/ 1464897 w 1573482"/>
                      <a:gd name="connsiteY3" fmla="*/ 0 h 651494"/>
                      <a:gd name="connsiteX4" fmla="*/ 1573482 w 1573482"/>
                      <a:gd name="connsiteY4" fmla="*/ 108585 h 651494"/>
                      <a:gd name="connsiteX5" fmla="*/ 1573482 w 1573482"/>
                      <a:gd name="connsiteY5" fmla="*/ 542909 h 651494"/>
                      <a:gd name="connsiteX6" fmla="*/ 1464897 w 1573482"/>
                      <a:gd name="connsiteY6" fmla="*/ 651494 h 651494"/>
                      <a:gd name="connsiteX7" fmla="*/ 813867 w 1573482"/>
                      <a:gd name="connsiteY7" fmla="*/ 651494 h 651494"/>
                      <a:gd name="connsiteX8" fmla="*/ 108585 w 1573482"/>
                      <a:gd name="connsiteY8" fmla="*/ 651494 h 651494"/>
                      <a:gd name="connsiteX9" fmla="*/ 0 w 1573482"/>
                      <a:gd name="connsiteY9" fmla="*/ 542909 h 651494"/>
                      <a:gd name="connsiteX10" fmla="*/ 0 w 1573482"/>
                      <a:gd name="connsiteY10" fmla="*/ 108585 h 651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73482" h="651494" fill="none" extrusionOk="0">
                        <a:moveTo>
                          <a:pt x="0" y="108585"/>
                        </a:moveTo>
                        <a:cubicBezTo>
                          <a:pt x="5530" y="58060"/>
                          <a:pt x="42231" y="3566"/>
                          <a:pt x="108585" y="0"/>
                        </a:cubicBezTo>
                        <a:cubicBezTo>
                          <a:pt x="287373" y="16831"/>
                          <a:pt x="625800" y="21196"/>
                          <a:pt x="773178" y="0"/>
                        </a:cubicBezTo>
                        <a:cubicBezTo>
                          <a:pt x="920556" y="-21196"/>
                          <a:pt x="1146185" y="-17808"/>
                          <a:pt x="1464897" y="0"/>
                        </a:cubicBezTo>
                        <a:cubicBezTo>
                          <a:pt x="1523947" y="-6013"/>
                          <a:pt x="1574713" y="57316"/>
                          <a:pt x="1573482" y="108585"/>
                        </a:cubicBezTo>
                        <a:cubicBezTo>
                          <a:pt x="1562861" y="302941"/>
                          <a:pt x="1563107" y="382646"/>
                          <a:pt x="1573482" y="542909"/>
                        </a:cubicBezTo>
                        <a:cubicBezTo>
                          <a:pt x="1579571" y="610676"/>
                          <a:pt x="1538200" y="653806"/>
                          <a:pt x="1464897" y="651494"/>
                        </a:cubicBezTo>
                        <a:cubicBezTo>
                          <a:pt x="1207325" y="659602"/>
                          <a:pt x="1103984" y="672911"/>
                          <a:pt x="813867" y="651494"/>
                        </a:cubicBezTo>
                        <a:cubicBezTo>
                          <a:pt x="523750" y="630078"/>
                          <a:pt x="394667" y="658018"/>
                          <a:pt x="108585" y="651494"/>
                        </a:cubicBezTo>
                        <a:cubicBezTo>
                          <a:pt x="55773" y="654079"/>
                          <a:pt x="-1704" y="602068"/>
                          <a:pt x="0" y="542909"/>
                        </a:cubicBezTo>
                        <a:cubicBezTo>
                          <a:pt x="-9631" y="326432"/>
                          <a:pt x="-10709" y="216057"/>
                          <a:pt x="0" y="108585"/>
                        </a:cubicBezTo>
                        <a:close/>
                      </a:path>
                      <a:path w="1573482" h="651494" stroke="0" extrusionOk="0">
                        <a:moveTo>
                          <a:pt x="0" y="108585"/>
                        </a:moveTo>
                        <a:cubicBezTo>
                          <a:pt x="741" y="46347"/>
                          <a:pt x="50157" y="9349"/>
                          <a:pt x="108585" y="0"/>
                        </a:cubicBezTo>
                        <a:cubicBezTo>
                          <a:pt x="405443" y="27020"/>
                          <a:pt x="607207" y="16103"/>
                          <a:pt x="746052" y="0"/>
                        </a:cubicBezTo>
                        <a:cubicBezTo>
                          <a:pt x="884897" y="-16103"/>
                          <a:pt x="1305457" y="-29554"/>
                          <a:pt x="1464897" y="0"/>
                        </a:cubicBezTo>
                        <a:cubicBezTo>
                          <a:pt x="1526856" y="1971"/>
                          <a:pt x="1575721" y="35954"/>
                          <a:pt x="1573482" y="108585"/>
                        </a:cubicBezTo>
                        <a:cubicBezTo>
                          <a:pt x="1566242" y="310469"/>
                          <a:pt x="1561305" y="398693"/>
                          <a:pt x="1573482" y="542909"/>
                        </a:cubicBezTo>
                        <a:cubicBezTo>
                          <a:pt x="1572833" y="597564"/>
                          <a:pt x="1531899" y="662375"/>
                          <a:pt x="1464897" y="651494"/>
                        </a:cubicBezTo>
                        <a:cubicBezTo>
                          <a:pt x="1169589" y="650331"/>
                          <a:pt x="1011524" y="619691"/>
                          <a:pt x="813867" y="651494"/>
                        </a:cubicBezTo>
                        <a:cubicBezTo>
                          <a:pt x="616210" y="683298"/>
                          <a:pt x="443218" y="650755"/>
                          <a:pt x="108585" y="651494"/>
                        </a:cubicBezTo>
                        <a:cubicBezTo>
                          <a:pt x="55096" y="651873"/>
                          <a:pt x="6662" y="606984"/>
                          <a:pt x="0" y="542909"/>
                        </a:cubicBezTo>
                        <a:cubicBezTo>
                          <a:pt x="-9645" y="401983"/>
                          <a:pt x="19968" y="258858"/>
                          <a:pt x="0" y="10858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2101933" y="2844140"/>
            <a:ext cx="7523017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Univers Condensed Light"/>
              </a:rPr>
              <a:t>Other Implementations you can use with scripting knowledge</a:t>
            </a: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C217-B162-F2BE-C4AF-C1BB68F880DD}"/>
              </a:ext>
            </a:extLst>
          </p:cNvPr>
          <p:cNvSpPr txBox="1"/>
          <p:nvPr/>
        </p:nvSpPr>
        <p:spPr>
          <a:xfrm>
            <a:off x="4908468" y="2117766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3EE14-B1B2-411E-7CF3-3273805AB554}"/>
              </a:ext>
            </a:extLst>
          </p:cNvPr>
          <p:cNvSpPr txBox="1"/>
          <p:nvPr/>
        </p:nvSpPr>
        <p:spPr>
          <a:xfrm>
            <a:off x="5219205" y="2220687"/>
            <a:ext cx="41286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4019393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Other kind of scripts available everywhere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326020" y="1633956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  <a:hlinkClick r:id="rId2"/>
              </a:rPr>
              <a:t>Getting an acoustic measures table from sound files</a:t>
            </a:r>
            <a:endParaRPr lang="en-US" sz="2400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886AC-E078-484E-7488-C0EC489E7E74}"/>
              </a:ext>
            </a:extLst>
          </p:cNvPr>
          <p:cNvSpPr txBox="1"/>
          <p:nvPr/>
        </p:nvSpPr>
        <p:spPr>
          <a:xfrm>
            <a:off x="329429" y="1248119"/>
            <a:ext cx="1832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My script: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884D49FA-E718-08E1-EE01-C8552217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51" y="3269699"/>
            <a:ext cx="3583819" cy="3143942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BF5103F-07D3-A704-8C28-FD1DBA2E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4" y="3725346"/>
            <a:ext cx="4031342" cy="284675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09786F64-F2B9-0A89-B70C-04891700E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066" y="2643492"/>
            <a:ext cx="3366105" cy="3778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11FC3-64C3-D1AA-C563-09E8820858DA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p1/8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F9CDDC-48F5-581C-ED4F-DC6DA2B3A33D}"/>
              </a:ext>
            </a:extLst>
          </p:cNvPr>
          <p:cNvSpPr/>
          <p:nvPr/>
        </p:nvSpPr>
        <p:spPr>
          <a:xfrm>
            <a:off x="9332025" y="1215569"/>
            <a:ext cx="2770909" cy="829622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770909"/>
                      <a:gd name="connsiteY0" fmla="*/ 138273 h 829622"/>
                      <a:gd name="connsiteX1" fmla="*/ 138273 w 2770909"/>
                      <a:gd name="connsiteY1" fmla="*/ 0 h 829622"/>
                      <a:gd name="connsiteX2" fmla="*/ 711976 w 2770909"/>
                      <a:gd name="connsiteY2" fmla="*/ 0 h 829622"/>
                      <a:gd name="connsiteX3" fmla="*/ 1260736 w 2770909"/>
                      <a:gd name="connsiteY3" fmla="*/ 0 h 829622"/>
                      <a:gd name="connsiteX4" fmla="*/ 1834440 w 2770909"/>
                      <a:gd name="connsiteY4" fmla="*/ 0 h 829622"/>
                      <a:gd name="connsiteX5" fmla="*/ 2632636 w 2770909"/>
                      <a:gd name="connsiteY5" fmla="*/ 0 h 829622"/>
                      <a:gd name="connsiteX6" fmla="*/ 2770909 w 2770909"/>
                      <a:gd name="connsiteY6" fmla="*/ 138273 h 829622"/>
                      <a:gd name="connsiteX7" fmla="*/ 2770909 w 2770909"/>
                      <a:gd name="connsiteY7" fmla="*/ 691349 h 829622"/>
                      <a:gd name="connsiteX8" fmla="*/ 2632636 w 2770909"/>
                      <a:gd name="connsiteY8" fmla="*/ 829622 h 829622"/>
                      <a:gd name="connsiteX9" fmla="*/ 2033989 w 2770909"/>
                      <a:gd name="connsiteY9" fmla="*/ 829622 h 829622"/>
                      <a:gd name="connsiteX10" fmla="*/ 1435342 w 2770909"/>
                      <a:gd name="connsiteY10" fmla="*/ 829622 h 829622"/>
                      <a:gd name="connsiteX11" fmla="*/ 886582 w 2770909"/>
                      <a:gd name="connsiteY11" fmla="*/ 829622 h 829622"/>
                      <a:gd name="connsiteX12" fmla="*/ 138273 w 2770909"/>
                      <a:gd name="connsiteY12" fmla="*/ 829622 h 829622"/>
                      <a:gd name="connsiteX13" fmla="*/ 0 w 2770909"/>
                      <a:gd name="connsiteY13" fmla="*/ 691349 h 829622"/>
                      <a:gd name="connsiteX14" fmla="*/ 0 w 2770909"/>
                      <a:gd name="connsiteY14" fmla="*/ 138273 h 82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70909" h="829622" fill="none" extrusionOk="0">
                        <a:moveTo>
                          <a:pt x="0" y="138273"/>
                        </a:moveTo>
                        <a:cubicBezTo>
                          <a:pt x="-2253" y="47176"/>
                          <a:pt x="63680" y="12530"/>
                          <a:pt x="138273" y="0"/>
                        </a:cubicBezTo>
                        <a:cubicBezTo>
                          <a:pt x="401457" y="6483"/>
                          <a:pt x="584996" y="-8012"/>
                          <a:pt x="711976" y="0"/>
                        </a:cubicBezTo>
                        <a:cubicBezTo>
                          <a:pt x="838956" y="8012"/>
                          <a:pt x="1148886" y="19863"/>
                          <a:pt x="1260736" y="0"/>
                        </a:cubicBezTo>
                        <a:cubicBezTo>
                          <a:pt x="1372586" y="-19863"/>
                          <a:pt x="1663859" y="-20218"/>
                          <a:pt x="1834440" y="0"/>
                        </a:cubicBezTo>
                        <a:cubicBezTo>
                          <a:pt x="2005021" y="20218"/>
                          <a:pt x="2275856" y="-2039"/>
                          <a:pt x="2632636" y="0"/>
                        </a:cubicBezTo>
                        <a:cubicBezTo>
                          <a:pt x="2717215" y="5356"/>
                          <a:pt x="2774057" y="64511"/>
                          <a:pt x="2770909" y="138273"/>
                        </a:cubicBezTo>
                        <a:cubicBezTo>
                          <a:pt x="2783284" y="364736"/>
                          <a:pt x="2752378" y="496136"/>
                          <a:pt x="2770909" y="691349"/>
                        </a:cubicBezTo>
                        <a:cubicBezTo>
                          <a:pt x="2753608" y="773339"/>
                          <a:pt x="2714415" y="826220"/>
                          <a:pt x="2632636" y="829622"/>
                        </a:cubicBezTo>
                        <a:cubicBezTo>
                          <a:pt x="2416142" y="857248"/>
                          <a:pt x="2230557" y="808531"/>
                          <a:pt x="2033989" y="829622"/>
                        </a:cubicBezTo>
                        <a:cubicBezTo>
                          <a:pt x="1837421" y="850713"/>
                          <a:pt x="1728946" y="811635"/>
                          <a:pt x="1435342" y="829622"/>
                        </a:cubicBezTo>
                        <a:cubicBezTo>
                          <a:pt x="1141738" y="847609"/>
                          <a:pt x="1045934" y="855754"/>
                          <a:pt x="886582" y="829622"/>
                        </a:cubicBezTo>
                        <a:cubicBezTo>
                          <a:pt x="727230" y="803490"/>
                          <a:pt x="354598" y="838954"/>
                          <a:pt x="138273" y="829622"/>
                        </a:cubicBezTo>
                        <a:cubicBezTo>
                          <a:pt x="65209" y="831622"/>
                          <a:pt x="9926" y="759345"/>
                          <a:pt x="0" y="691349"/>
                        </a:cubicBezTo>
                        <a:cubicBezTo>
                          <a:pt x="20274" y="557353"/>
                          <a:pt x="-13956" y="399705"/>
                          <a:pt x="0" y="138273"/>
                        </a:cubicBezTo>
                        <a:close/>
                      </a:path>
                      <a:path w="2770909" h="829622" stroke="0" extrusionOk="0">
                        <a:moveTo>
                          <a:pt x="0" y="138273"/>
                        </a:moveTo>
                        <a:cubicBezTo>
                          <a:pt x="4893" y="46925"/>
                          <a:pt x="63392" y="9005"/>
                          <a:pt x="138273" y="0"/>
                        </a:cubicBezTo>
                        <a:cubicBezTo>
                          <a:pt x="314619" y="12218"/>
                          <a:pt x="492349" y="-6130"/>
                          <a:pt x="687033" y="0"/>
                        </a:cubicBezTo>
                        <a:cubicBezTo>
                          <a:pt x="881717" y="6130"/>
                          <a:pt x="1143299" y="894"/>
                          <a:pt x="1360511" y="0"/>
                        </a:cubicBezTo>
                        <a:cubicBezTo>
                          <a:pt x="1577723" y="-894"/>
                          <a:pt x="1701757" y="5733"/>
                          <a:pt x="1984102" y="0"/>
                        </a:cubicBezTo>
                        <a:cubicBezTo>
                          <a:pt x="2266447" y="-5733"/>
                          <a:pt x="2456488" y="5207"/>
                          <a:pt x="2632636" y="0"/>
                        </a:cubicBezTo>
                        <a:cubicBezTo>
                          <a:pt x="2717242" y="6224"/>
                          <a:pt x="2759395" y="66727"/>
                          <a:pt x="2770909" y="138273"/>
                        </a:cubicBezTo>
                        <a:cubicBezTo>
                          <a:pt x="2793427" y="268383"/>
                          <a:pt x="2756345" y="449922"/>
                          <a:pt x="2770909" y="691349"/>
                        </a:cubicBezTo>
                        <a:cubicBezTo>
                          <a:pt x="2764021" y="779868"/>
                          <a:pt x="2702113" y="827468"/>
                          <a:pt x="2632636" y="829622"/>
                        </a:cubicBezTo>
                        <a:cubicBezTo>
                          <a:pt x="2504982" y="832774"/>
                          <a:pt x="2238487" y="848353"/>
                          <a:pt x="2083876" y="829622"/>
                        </a:cubicBezTo>
                        <a:cubicBezTo>
                          <a:pt x="1929265" y="810891"/>
                          <a:pt x="1729933" y="811814"/>
                          <a:pt x="1410398" y="829622"/>
                        </a:cubicBezTo>
                        <a:cubicBezTo>
                          <a:pt x="1090863" y="847430"/>
                          <a:pt x="1007291" y="848856"/>
                          <a:pt x="811751" y="829622"/>
                        </a:cubicBezTo>
                        <a:cubicBezTo>
                          <a:pt x="616211" y="810388"/>
                          <a:pt x="472358" y="841322"/>
                          <a:pt x="138273" y="829622"/>
                        </a:cubicBezTo>
                        <a:cubicBezTo>
                          <a:pt x="58657" y="824560"/>
                          <a:pt x="4352" y="769675"/>
                          <a:pt x="0" y="691349"/>
                        </a:cubicBezTo>
                        <a:cubicBezTo>
                          <a:pt x="-5146" y="481177"/>
                          <a:pt x="-16569" y="292152"/>
                          <a:pt x="0" y="13827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Please see the reference page at the end of this </a:t>
            </a:r>
            <a:r>
              <a:rPr lang="en-US" dirty="0" err="1">
                <a:solidFill>
                  <a:schemeClr val="tx1"/>
                </a:solidFill>
                <a:latin typeface="Univers Condensed Light"/>
              </a:rPr>
              <a:t>powerpoint</a:t>
            </a:r>
            <a:r>
              <a:rPr lang="en-US" dirty="0">
                <a:solidFill>
                  <a:schemeClr val="tx1"/>
                </a:solidFill>
                <a:latin typeface="Univers Condensed Light"/>
              </a:rPr>
              <a:t> for more resources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1A2122A-7D00-985B-58F7-49A7FF334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591" y="2189678"/>
            <a:ext cx="4751009" cy="41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49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Plugin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5176221" y="1299750"/>
            <a:ext cx="2568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Univers Condensed Light"/>
                <a:hlinkClick r:id="rId2"/>
              </a:rPr>
              <a:t>Vocal  Toolkit</a:t>
            </a:r>
            <a:endParaRPr lang="en-US" sz="3200" b="1" dirty="0">
              <a:latin typeface="Univers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57E6F-9D6D-A988-7BFD-62A4EF205381}"/>
              </a:ext>
            </a:extLst>
          </p:cNvPr>
          <p:cNvSpPr txBox="1"/>
          <p:nvPr/>
        </p:nvSpPr>
        <p:spPr>
          <a:xfrm>
            <a:off x="2099467" y="1788580"/>
            <a:ext cx="86066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plugin with automated scripts for voice processing</a:t>
            </a:r>
            <a:endParaRPr lang="en-US" sz="3200" b="1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D69BF-038D-B2DB-395B-7451B19972E5}"/>
              </a:ext>
            </a:extLst>
          </p:cNvPr>
          <p:cNvSpPr txBox="1"/>
          <p:nvPr/>
        </p:nvSpPr>
        <p:spPr>
          <a:xfrm>
            <a:off x="374401" y="2229922"/>
            <a:ext cx="766288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Easy Steps!</a:t>
            </a:r>
          </a:p>
          <a:p>
            <a:r>
              <a:rPr lang="en-US" sz="2400" dirty="0">
                <a:latin typeface="Univers Condensed Light"/>
              </a:rPr>
              <a:t>1) Download a folder from </a:t>
            </a:r>
            <a:r>
              <a:rPr lang="en-US" sz="2400" dirty="0">
                <a:latin typeface="Univers Condensed Light"/>
                <a:hlinkClick r:id="rId3"/>
              </a:rPr>
              <a:t>here</a:t>
            </a:r>
          </a:p>
          <a:p>
            <a:r>
              <a:rPr lang="en-US" sz="2400" dirty="0">
                <a:latin typeface="Univers Condensed Light"/>
              </a:rPr>
              <a:t>2) </a:t>
            </a:r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&gt; Open </a:t>
            </a:r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Script &gt; "</a:t>
            </a:r>
            <a:r>
              <a:rPr lang="en-US" sz="2400" dirty="0" err="1">
                <a:latin typeface="Univers Condensed Light"/>
              </a:rPr>
              <a:t>INSTALL.praat</a:t>
            </a:r>
            <a:r>
              <a:rPr lang="en-US" sz="2400" dirty="0">
                <a:latin typeface="Univers Condensed Light"/>
              </a:rPr>
              <a:t>" in the folder &gt; Run</a:t>
            </a:r>
          </a:p>
          <a:p>
            <a:r>
              <a:rPr lang="en-US" sz="2400" dirty="0">
                <a:latin typeface="Univers Condensed Light"/>
              </a:rPr>
              <a:t>3) Restart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0DB3FCF-A998-70F0-7DD2-C7CFA845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53" y="3755120"/>
            <a:ext cx="5197432" cy="309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E803A5-0F64-71B5-F555-CD04329665DD}"/>
              </a:ext>
            </a:extLst>
          </p:cNvPr>
          <p:cNvSpPr/>
          <p:nvPr/>
        </p:nvSpPr>
        <p:spPr>
          <a:xfrm>
            <a:off x="9193480" y="3166751"/>
            <a:ext cx="2770909" cy="633350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2770909"/>
                      <a:gd name="connsiteY0" fmla="*/ 105560 h 633350"/>
                      <a:gd name="connsiteX1" fmla="*/ 105560 w 2770909"/>
                      <a:gd name="connsiteY1" fmla="*/ 0 h 633350"/>
                      <a:gd name="connsiteX2" fmla="*/ 694311 w 2770909"/>
                      <a:gd name="connsiteY2" fmla="*/ 0 h 633350"/>
                      <a:gd name="connsiteX3" fmla="*/ 1257465 w 2770909"/>
                      <a:gd name="connsiteY3" fmla="*/ 0 h 633350"/>
                      <a:gd name="connsiteX4" fmla="*/ 1846217 w 2770909"/>
                      <a:gd name="connsiteY4" fmla="*/ 0 h 633350"/>
                      <a:gd name="connsiteX5" fmla="*/ 2665349 w 2770909"/>
                      <a:gd name="connsiteY5" fmla="*/ 0 h 633350"/>
                      <a:gd name="connsiteX6" fmla="*/ 2770909 w 2770909"/>
                      <a:gd name="connsiteY6" fmla="*/ 105560 h 633350"/>
                      <a:gd name="connsiteX7" fmla="*/ 2770909 w 2770909"/>
                      <a:gd name="connsiteY7" fmla="*/ 527790 h 633350"/>
                      <a:gd name="connsiteX8" fmla="*/ 2665349 w 2770909"/>
                      <a:gd name="connsiteY8" fmla="*/ 633350 h 633350"/>
                      <a:gd name="connsiteX9" fmla="*/ 2051000 w 2770909"/>
                      <a:gd name="connsiteY9" fmla="*/ 633350 h 633350"/>
                      <a:gd name="connsiteX10" fmla="*/ 1436650 w 2770909"/>
                      <a:gd name="connsiteY10" fmla="*/ 633350 h 633350"/>
                      <a:gd name="connsiteX11" fmla="*/ 873497 w 2770909"/>
                      <a:gd name="connsiteY11" fmla="*/ 633350 h 633350"/>
                      <a:gd name="connsiteX12" fmla="*/ 105560 w 2770909"/>
                      <a:gd name="connsiteY12" fmla="*/ 633350 h 633350"/>
                      <a:gd name="connsiteX13" fmla="*/ 0 w 2770909"/>
                      <a:gd name="connsiteY13" fmla="*/ 527790 h 633350"/>
                      <a:gd name="connsiteX14" fmla="*/ 0 w 2770909"/>
                      <a:gd name="connsiteY14" fmla="*/ 105560 h 6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70909" h="633350" fill="none" extrusionOk="0">
                        <a:moveTo>
                          <a:pt x="0" y="105560"/>
                        </a:moveTo>
                        <a:cubicBezTo>
                          <a:pt x="-1732" y="35937"/>
                          <a:pt x="47739" y="3379"/>
                          <a:pt x="105560" y="0"/>
                        </a:cubicBezTo>
                        <a:cubicBezTo>
                          <a:pt x="293327" y="-12096"/>
                          <a:pt x="527134" y="1538"/>
                          <a:pt x="694311" y="0"/>
                        </a:cubicBezTo>
                        <a:cubicBezTo>
                          <a:pt x="861488" y="-1538"/>
                          <a:pt x="988589" y="2100"/>
                          <a:pt x="1257465" y="0"/>
                        </a:cubicBezTo>
                        <a:cubicBezTo>
                          <a:pt x="1526341" y="-2100"/>
                          <a:pt x="1555504" y="-3618"/>
                          <a:pt x="1846217" y="0"/>
                        </a:cubicBezTo>
                        <a:cubicBezTo>
                          <a:pt x="2136930" y="3618"/>
                          <a:pt x="2459412" y="12183"/>
                          <a:pt x="2665349" y="0"/>
                        </a:cubicBezTo>
                        <a:cubicBezTo>
                          <a:pt x="2735396" y="7661"/>
                          <a:pt x="2773037" y="49022"/>
                          <a:pt x="2770909" y="105560"/>
                        </a:cubicBezTo>
                        <a:cubicBezTo>
                          <a:pt x="2770541" y="204610"/>
                          <a:pt x="2768916" y="384279"/>
                          <a:pt x="2770909" y="527790"/>
                        </a:cubicBezTo>
                        <a:cubicBezTo>
                          <a:pt x="2758228" y="590212"/>
                          <a:pt x="2733577" y="627110"/>
                          <a:pt x="2665349" y="633350"/>
                        </a:cubicBezTo>
                        <a:cubicBezTo>
                          <a:pt x="2360266" y="651151"/>
                          <a:pt x="2286514" y="654843"/>
                          <a:pt x="2051000" y="633350"/>
                        </a:cubicBezTo>
                        <a:cubicBezTo>
                          <a:pt x="1815486" y="611857"/>
                          <a:pt x="1686772" y="626690"/>
                          <a:pt x="1436650" y="633350"/>
                        </a:cubicBezTo>
                        <a:cubicBezTo>
                          <a:pt x="1186528" y="640011"/>
                          <a:pt x="1044860" y="642178"/>
                          <a:pt x="873497" y="633350"/>
                        </a:cubicBezTo>
                        <a:cubicBezTo>
                          <a:pt x="702134" y="624522"/>
                          <a:pt x="339751" y="618752"/>
                          <a:pt x="105560" y="633350"/>
                        </a:cubicBezTo>
                        <a:cubicBezTo>
                          <a:pt x="56895" y="639185"/>
                          <a:pt x="9762" y="577857"/>
                          <a:pt x="0" y="527790"/>
                        </a:cubicBezTo>
                        <a:cubicBezTo>
                          <a:pt x="-17465" y="429342"/>
                          <a:pt x="7080" y="199333"/>
                          <a:pt x="0" y="105560"/>
                        </a:cubicBezTo>
                        <a:close/>
                      </a:path>
                      <a:path w="2770909" h="633350" stroke="0" extrusionOk="0">
                        <a:moveTo>
                          <a:pt x="0" y="105560"/>
                        </a:moveTo>
                        <a:cubicBezTo>
                          <a:pt x="1803" y="41741"/>
                          <a:pt x="48192" y="5645"/>
                          <a:pt x="105560" y="0"/>
                        </a:cubicBezTo>
                        <a:cubicBezTo>
                          <a:pt x="224493" y="-5268"/>
                          <a:pt x="500152" y="-7839"/>
                          <a:pt x="668714" y="0"/>
                        </a:cubicBezTo>
                        <a:cubicBezTo>
                          <a:pt x="837276" y="7839"/>
                          <a:pt x="1195454" y="11482"/>
                          <a:pt x="1359857" y="0"/>
                        </a:cubicBezTo>
                        <a:cubicBezTo>
                          <a:pt x="1524260" y="-11482"/>
                          <a:pt x="1793081" y="-14904"/>
                          <a:pt x="1999804" y="0"/>
                        </a:cubicBezTo>
                        <a:cubicBezTo>
                          <a:pt x="2206527" y="14904"/>
                          <a:pt x="2385624" y="149"/>
                          <a:pt x="2665349" y="0"/>
                        </a:cubicBezTo>
                        <a:cubicBezTo>
                          <a:pt x="2733993" y="7815"/>
                          <a:pt x="2757648" y="52813"/>
                          <a:pt x="2770909" y="105560"/>
                        </a:cubicBezTo>
                        <a:cubicBezTo>
                          <a:pt x="2762300" y="304859"/>
                          <a:pt x="2786415" y="387492"/>
                          <a:pt x="2770909" y="527790"/>
                        </a:cubicBezTo>
                        <a:cubicBezTo>
                          <a:pt x="2765702" y="595277"/>
                          <a:pt x="2711647" y="629597"/>
                          <a:pt x="2665349" y="633350"/>
                        </a:cubicBezTo>
                        <a:cubicBezTo>
                          <a:pt x="2453916" y="628335"/>
                          <a:pt x="2381772" y="625242"/>
                          <a:pt x="2102195" y="633350"/>
                        </a:cubicBezTo>
                        <a:cubicBezTo>
                          <a:pt x="1822618" y="641458"/>
                          <a:pt x="1572806" y="610036"/>
                          <a:pt x="1411052" y="633350"/>
                        </a:cubicBezTo>
                        <a:cubicBezTo>
                          <a:pt x="1249298" y="656664"/>
                          <a:pt x="1051900" y="628474"/>
                          <a:pt x="796703" y="633350"/>
                        </a:cubicBezTo>
                        <a:cubicBezTo>
                          <a:pt x="541506" y="638226"/>
                          <a:pt x="352068" y="635566"/>
                          <a:pt x="105560" y="633350"/>
                        </a:cubicBezTo>
                        <a:cubicBezTo>
                          <a:pt x="46465" y="632110"/>
                          <a:pt x="3520" y="587674"/>
                          <a:pt x="0" y="527790"/>
                        </a:cubicBezTo>
                        <a:cubicBezTo>
                          <a:pt x="12960" y="365027"/>
                          <a:pt x="-20044" y="299963"/>
                          <a:pt x="0" y="10556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Now you see this in the menu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362C0F6-0082-F0C6-A0BD-20D97D1D3708}"/>
              </a:ext>
            </a:extLst>
          </p:cNvPr>
          <p:cNvSpPr/>
          <p:nvPr/>
        </p:nvSpPr>
        <p:spPr>
          <a:xfrm>
            <a:off x="10451290" y="3665998"/>
            <a:ext cx="316675" cy="898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DB7B1-170D-D15C-DBBC-D81A04CFD716}"/>
              </a:ext>
            </a:extLst>
          </p:cNvPr>
          <p:cNvSpPr txBox="1"/>
          <p:nvPr/>
        </p:nvSpPr>
        <p:spPr>
          <a:xfrm>
            <a:off x="206719" y="6367593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p2/8</a:t>
            </a:r>
          </a:p>
        </p:txBody>
      </p:sp>
    </p:spTree>
    <p:extLst>
      <p:ext uri="{BB962C8B-B14F-4D97-AF65-F5344CB8AC3E}">
        <p14:creationId xmlns:p14="http://schemas.microsoft.com/office/powerpoint/2010/main" val="287734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B418084-A8DA-17E4-B26B-1A62FFAF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66" y="647908"/>
            <a:ext cx="8809512" cy="6047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99A10-08D1-4246-D041-513A1BB108CD}"/>
              </a:ext>
            </a:extLst>
          </p:cNvPr>
          <p:cNvSpPr txBox="1"/>
          <p:nvPr/>
        </p:nvSpPr>
        <p:spPr>
          <a:xfrm>
            <a:off x="148440" y="118753"/>
            <a:ext cx="4542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script to save sound objects.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96FFD-0A1A-14A6-C2B8-D5BAAF7AF68D}"/>
              </a:ext>
            </a:extLst>
          </p:cNvPr>
          <p:cNvSpPr txBox="1"/>
          <p:nvPr/>
        </p:nvSpPr>
        <p:spPr>
          <a:xfrm>
            <a:off x="10523957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1. Intro:  p4/7</a:t>
            </a:r>
          </a:p>
        </p:txBody>
      </p:sp>
    </p:spTree>
    <p:extLst>
      <p:ext uri="{BB962C8B-B14F-4D97-AF65-F5344CB8AC3E}">
        <p14:creationId xmlns:p14="http://schemas.microsoft.com/office/powerpoint/2010/main" val="16859819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7424C3-6255-1F1C-F626-3692FBD4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8136" y="2875444"/>
            <a:ext cx="5026580" cy="2769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E6191-5F5C-93B3-DD5B-D0736C407A1C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Vocal Toolkit</a:t>
            </a: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8F52CF-273B-9975-3C52-A6EF60243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7" b="469"/>
          <a:stretch/>
        </p:blipFill>
        <p:spPr>
          <a:xfrm>
            <a:off x="855024" y="2124975"/>
            <a:ext cx="4079005" cy="3706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785DFB-06BB-CC37-5B3E-37A8269E6D3D}"/>
              </a:ext>
            </a:extLst>
          </p:cNvPr>
          <p:cNvSpPr/>
          <p:nvPr/>
        </p:nvSpPr>
        <p:spPr>
          <a:xfrm>
            <a:off x="286987" y="1296387"/>
            <a:ext cx="1009403" cy="613558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009403"/>
                      <a:gd name="connsiteY0" fmla="*/ 102262 h 613558"/>
                      <a:gd name="connsiteX1" fmla="*/ 102262 w 1009403"/>
                      <a:gd name="connsiteY1" fmla="*/ 0 h 613558"/>
                      <a:gd name="connsiteX2" fmla="*/ 496653 w 1009403"/>
                      <a:gd name="connsiteY2" fmla="*/ 0 h 613558"/>
                      <a:gd name="connsiteX3" fmla="*/ 907141 w 1009403"/>
                      <a:gd name="connsiteY3" fmla="*/ 0 h 613558"/>
                      <a:gd name="connsiteX4" fmla="*/ 1009403 w 1009403"/>
                      <a:gd name="connsiteY4" fmla="*/ 102262 h 613558"/>
                      <a:gd name="connsiteX5" fmla="*/ 1009403 w 1009403"/>
                      <a:gd name="connsiteY5" fmla="*/ 511296 h 613558"/>
                      <a:gd name="connsiteX6" fmla="*/ 907141 w 1009403"/>
                      <a:gd name="connsiteY6" fmla="*/ 613558 h 613558"/>
                      <a:gd name="connsiteX7" fmla="*/ 520799 w 1009403"/>
                      <a:gd name="connsiteY7" fmla="*/ 613558 h 613558"/>
                      <a:gd name="connsiteX8" fmla="*/ 102262 w 1009403"/>
                      <a:gd name="connsiteY8" fmla="*/ 613558 h 613558"/>
                      <a:gd name="connsiteX9" fmla="*/ 0 w 1009403"/>
                      <a:gd name="connsiteY9" fmla="*/ 511296 h 613558"/>
                      <a:gd name="connsiteX10" fmla="*/ 0 w 1009403"/>
                      <a:gd name="connsiteY10" fmla="*/ 102262 h 613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09403" h="613558" fill="none" extrusionOk="0">
                        <a:moveTo>
                          <a:pt x="0" y="102262"/>
                        </a:moveTo>
                        <a:cubicBezTo>
                          <a:pt x="2774" y="50522"/>
                          <a:pt x="34846" y="6110"/>
                          <a:pt x="102262" y="0"/>
                        </a:cubicBezTo>
                        <a:cubicBezTo>
                          <a:pt x="249775" y="-3290"/>
                          <a:pt x="395644" y="-7087"/>
                          <a:pt x="496653" y="0"/>
                        </a:cubicBezTo>
                        <a:cubicBezTo>
                          <a:pt x="597662" y="7087"/>
                          <a:pt x="716555" y="14526"/>
                          <a:pt x="907141" y="0"/>
                        </a:cubicBezTo>
                        <a:cubicBezTo>
                          <a:pt x="963257" y="-2366"/>
                          <a:pt x="1009939" y="49571"/>
                          <a:pt x="1009403" y="102262"/>
                        </a:cubicBezTo>
                        <a:cubicBezTo>
                          <a:pt x="1014490" y="304122"/>
                          <a:pt x="997504" y="409656"/>
                          <a:pt x="1009403" y="511296"/>
                        </a:cubicBezTo>
                        <a:cubicBezTo>
                          <a:pt x="1010745" y="569493"/>
                          <a:pt x="976750" y="615835"/>
                          <a:pt x="907141" y="613558"/>
                        </a:cubicBezTo>
                        <a:cubicBezTo>
                          <a:pt x="735345" y="610651"/>
                          <a:pt x="685057" y="619064"/>
                          <a:pt x="520799" y="613558"/>
                        </a:cubicBezTo>
                        <a:cubicBezTo>
                          <a:pt x="356541" y="608052"/>
                          <a:pt x="272024" y="631367"/>
                          <a:pt x="102262" y="613558"/>
                        </a:cubicBezTo>
                        <a:cubicBezTo>
                          <a:pt x="58487" y="618146"/>
                          <a:pt x="-11335" y="562381"/>
                          <a:pt x="0" y="511296"/>
                        </a:cubicBezTo>
                        <a:cubicBezTo>
                          <a:pt x="12536" y="352016"/>
                          <a:pt x="-3358" y="224555"/>
                          <a:pt x="0" y="102262"/>
                        </a:cubicBezTo>
                        <a:close/>
                      </a:path>
                      <a:path w="1009403" h="613558" stroke="0" extrusionOk="0">
                        <a:moveTo>
                          <a:pt x="0" y="102262"/>
                        </a:moveTo>
                        <a:cubicBezTo>
                          <a:pt x="2465" y="38235"/>
                          <a:pt x="46375" y="3584"/>
                          <a:pt x="102262" y="0"/>
                        </a:cubicBezTo>
                        <a:cubicBezTo>
                          <a:pt x="191879" y="-9715"/>
                          <a:pt x="324965" y="18904"/>
                          <a:pt x="480555" y="0"/>
                        </a:cubicBezTo>
                        <a:cubicBezTo>
                          <a:pt x="636145" y="-18904"/>
                          <a:pt x="697751" y="-20052"/>
                          <a:pt x="907141" y="0"/>
                        </a:cubicBezTo>
                        <a:cubicBezTo>
                          <a:pt x="968409" y="4747"/>
                          <a:pt x="1011469" y="34100"/>
                          <a:pt x="1009403" y="102262"/>
                        </a:cubicBezTo>
                        <a:cubicBezTo>
                          <a:pt x="1000097" y="218860"/>
                          <a:pt x="1005562" y="356080"/>
                          <a:pt x="1009403" y="511296"/>
                        </a:cubicBezTo>
                        <a:cubicBezTo>
                          <a:pt x="1008393" y="559503"/>
                          <a:pt x="966582" y="618143"/>
                          <a:pt x="907141" y="613558"/>
                        </a:cubicBezTo>
                        <a:cubicBezTo>
                          <a:pt x="719967" y="598969"/>
                          <a:pt x="678024" y="600918"/>
                          <a:pt x="520799" y="613558"/>
                        </a:cubicBezTo>
                        <a:cubicBezTo>
                          <a:pt x="363574" y="626198"/>
                          <a:pt x="274034" y="608576"/>
                          <a:pt x="102262" y="613558"/>
                        </a:cubicBezTo>
                        <a:cubicBezTo>
                          <a:pt x="54628" y="614075"/>
                          <a:pt x="7563" y="572434"/>
                          <a:pt x="0" y="511296"/>
                        </a:cubicBezTo>
                        <a:cubicBezTo>
                          <a:pt x="-3593" y="312353"/>
                          <a:pt x="4929" y="204936"/>
                          <a:pt x="0" y="10226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"Copy"</a:t>
            </a:r>
            <a:endParaRPr lang="en-US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16DB1-31F2-A989-33AA-96FCA15B50AB}"/>
              </a:ext>
            </a:extLst>
          </p:cNvPr>
          <p:cNvSpPr txBox="1"/>
          <p:nvPr/>
        </p:nvSpPr>
        <p:spPr>
          <a:xfrm>
            <a:off x="1326077" y="1355766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...for 2 sounds selection.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818CF2-04FC-AFBC-5113-5A851ED6FA97}"/>
              </a:ext>
            </a:extLst>
          </p:cNvPr>
          <p:cNvSpPr/>
          <p:nvPr/>
        </p:nvSpPr>
        <p:spPr>
          <a:xfrm>
            <a:off x="6501740" y="1207321"/>
            <a:ext cx="1138052" cy="613558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138052"/>
                      <a:gd name="connsiteY0" fmla="*/ 102262 h 613558"/>
                      <a:gd name="connsiteX1" fmla="*/ 102262 w 1138052"/>
                      <a:gd name="connsiteY1" fmla="*/ 0 h 613558"/>
                      <a:gd name="connsiteX2" fmla="*/ 559691 w 1138052"/>
                      <a:gd name="connsiteY2" fmla="*/ 0 h 613558"/>
                      <a:gd name="connsiteX3" fmla="*/ 1035790 w 1138052"/>
                      <a:gd name="connsiteY3" fmla="*/ 0 h 613558"/>
                      <a:gd name="connsiteX4" fmla="*/ 1138052 w 1138052"/>
                      <a:gd name="connsiteY4" fmla="*/ 102262 h 613558"/>
                      <a:gd name="connsiteX5" fmla="*/ 1138052 w 1138052"/>
                      <a:gd name="connsiteY5" fmla="*/ 511296 h 613558"/>
                      <a:gd name="connsiteX6" fmla="*/ 1035790 w 1138052"/>
                      <a:gd name="connsiteY6" fmla="*/ 613558 h 613558"/>
                      <a:gd name="connsiteX7" fmla="*/ 587697 w 1138052"/>
                      <a:gd name="connsiteY7" fmla="*/ 613558 h 613558"/>
                      <a:gd name="connsiteX8" fmla="*/ 102262 w 1138052"/>
                      <a:gd name="connsiteY8" fmla="*/ 613558 h 613558"/>
                      <a:gd name="connsiteX9" fmla="*/ 0 w 1138052"/>
                      <a:gd name="connsiteY9" fmla="*/ 511296 h 613558"/>
                      <a:gd name="connsiteX10" fmla="*/ 0 w 1138052"/>
                      <a:gd name="connsiteY10" fmla="*/ 102262 h 613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8052" h="613558" fill="none" extrusionOk="0">
                        <a:moveTo>
                          <a:pt x="0" y="102262"/>
                        </a:moveTo>
                        <a:cubicBezTo>
                          <a:pt x="2774" y="50522"/>
                          <a:pt x="34846" y="6110"/>
                          <a:pt x="102262" y="0"/>
                        </a:cubicBezTo>
                        <a:cubicBezTo>
                          <a:pt x="294820" y="-5133"/>
                          <a:pt x="449022" y="17872"/>
                          <a:pt x="559691" y="0"/>
                        </a:cubicBezTo>
                        <a:cubicBezTo>
                          <a:pt x="670360" y="-17872"/>
                          <a:pt x="864060" y="-22802"/>
                          <a:pt x="1035790" y="0"/>
                        </a:cubicBezTo>
                        <a:cubicBezTo>
                          <a:pt x="1091906" y="-2366"/>
                          <a:pt x="1138588" y="49571"/>
                          <a:pt x="1138052" y="102262"/>
                        </a:cubicBezTo>
                        <a:cubicBezTo>
                          <a:pt x="1143139" y="304122"/>
                          <a:pt x="1126153" y="409656"/>
                          <a:pt x="1138052" y="511296"/>
                        </a:cubicBezTo>
                        <a:cubicBezTo>
                          <a:pt x="1139394" y="569493"/>
                          <a:pt x="1105399" y="615835"/>
                          <a:pt x="1035790" y="613558"/>
                        </a:cubicBezTo>
                        <a:cubicBezTo>
                          <a:pt x="869849" y="609117"/>
                          <a:pt x="725160" y="598181"/>
                          <a:pt x="587697" y="613558"/>
                        </a:cubicBezTo>
                        <a:cubicBezTo>
                          <a:pt x="450234" y="628935"/>
                          <a:pt x="221055" y="594517"/>
                          <a:pt x="102262" y="613558"/>
                        </a:cubicBezTo>
                        <a:cubicBezTo>
                          <a:pt x="58487" y="618146"/>
                          <a:pt x="-11335" y="562381"/>
                          <a:pt x="0" y="511296"/>
                        </a:cubicBezTo>
                        <a:cubicBezTo>
                          <a:pt x="12536" y="352016"/>
                          <a:pt x="-3358" y="224555"/>
                          <a:pt x="0" y="102262"/>
                        </a:cubicBezTo>
                        <a:close/>
                      </a:path>
                      <a:path w="1138052" h="613558" stroke="0" extrusionOk="0">
                        <a:moveTo>
                          <a:pt x="0" y="102262"/>
                        </a:moveTo>
                        <a:cubicBezTo>
                          <a:pt x="2465" y="38235"/>
                          <a:pt x="46375" y="3584"/>
                          <a:pt x="102262" y="0"/>
                        </a:cubicBezTo>
                        <a:cubicBezTo>
                          <a:pt x="222041" y="-15915"/>
                          <a:pt x="429977" y="-10021"/>
                          <a:pt x="541020" y="0"/>
                        </a:cubicBezTo>
                        <a:cubicBezTo>
                          <a:pt x="652063" y="10021"/>
                          <a:pt x="859130" y="-24476"/>
                          <a:pt x="1035790" y="0"/>
                        </a:cubicBezTo>
                        <a:cubicBezTo>
                          <a:pt x="1097058" y="4747"/>
                          <a:pt x="1140118" y="34100"/>
                          <a:pt x="1138052" y="102262"/>
                        </a:cubicBezTo>
                        <a:cubicBezTo>
                          <a:pt x="1128746" y="218860"/>
                          <a:pt x="1134211" y="356080"/>
                          <a:pt x="1138052" y="511296"/>
                        </a:cubicBezTo>
                        <a:cubicBezTo>
                          <a:pt x="1137042" y="559503"/>
                          <a:pt x="1095231" y="618143"/>
                          <a:pt x="1035790" y="613558"/>
                        </a:cubicBezTo>
                        <a:cubicBezTo>
                          <a:pt x="938701" y="633426"/>
                          <a:pt x="757948" y="626298"/>
                          <a:pt x="587697" y="613558"/>
                        </a:cubicBezTo>
                        <a:cubicBezTo>
                          <a:pt x="417446" y="600818"/>
                          <a:pt x="324323" y="606884"/>
                          <a:pt x="102262" y="613558"/>
                        </a:cubicBezTo>
                        <a:cubicBezTo>
                          <a:pt x="54628" y="614075"/>
                          <a:pt x="7563" y="572434"/>
                          <a:pt x="0" y="511296"/>
                        </a:cubicBezTo>
                        <a:cubicBezTo>
                          <a:pt x="-3593" y="312353"/>
                          <a:pt x="4929" y="204936"/>
                          <a:pt x="0" y="10226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Univers Condensed Light"/>
              </a:rPr>
              <a:t>"Process"</a:t>
            </a:r>
            <a:endParaRPr lang="en-US" dirty="0">
              <a:solidFill>
                <a:schemeClr val="tx1"/>
              </a:solidFill>
              <a:latin typeface="Univers Condensed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5A40E-1C67-C427-3531-9EFB932B83FC}"/>
              </a:ext>
            </a:extLst>
          </p:cNvPr>
          <p:cNvSpPr txBox="1"/>
          <p:nvPr/>
        </p:nvSpPr>
        <p:spPr>
          <a:xfrm>
            <a:off x="7580414" y="1355765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...any sound selections / Create new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42E9-2F97-2F3B-1951-8711E574280A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3/8</a:t>
            </a:r>
          </a:p>
        </p:txBody>
      </p:sp>
    </p:spTree>
    <p:extLst>
      <p:ext uri="{BB962C8B-B14F-4D97-AF65-F5344CB8AC3E}">
        <p14:creationId xmlns:p14="http://schemas.microsoft.com/office/powerpoint/2010/main" val="3153933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237B5B-C333-0620-6A1D-32B8F87A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58" y="1924414"/>
            <a:ext cx="3455719" cy="4681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C43A0-7C19-FEB1-58EB-321663C4A9F4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Vocal Toolkit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4F754-B7F3-6FD1-F106-5D4BFE2C879D}"/>
              </a:ext>
            </a:extLst>
          </p:cNvPr>
          <p:cNvSpPr txBox="1"/>
          <p:nvPr/>
        </p:nvSpPr>
        <p:spPr>
          <a:xfrm>
            <a:off x="7738752" y="148441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Example: Copy &gt; Vocal Tract Size</a:t>
            </a: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7274BE-DB91-881D-E802-9272AC841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" r="5803" b="226"/>
          <a:stretch/>
        </p:blipFill>
        <p:spPr>
          <a:xfrm>
            <a:off x="1518063" y="2025732"/>
            <a:ext cx="4771770" cy="4360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97285-9D37-BCF6-B0BD-E434A4796437}"/>
              </a:ext>
            </a:extLst>
          </p:cNvPr>
          <p:cNvSpPr txBox="1"/>
          <p:nvPr/>
        </p:nvSpPr>
        <p:spPr>
          <a:xfrm>
            <a:off x="267754" y="894011"/>
            <a:ext cx="112767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Univers Condensed Light"/>
              </a:rPr>
              <a:t>Go to the</a:t>
            </a:r>
            <a:r>
              <a:rPr lang="en-US" sz="3200" b="1" dirty="0">
                <a:latin typeface="Univers Condensed Light"/>
              </a:rPr>
              <a:t> </a:t>
            </a:r>
            <a:r>
              <a:rPr lang="en-US" sz="3200" b="1" dirty="0">
                <a:latin typeface="Univers Condensed Light"/>
                <a:hlinkClick r:id="rId4"/>
              </a:rPr>
              <a:t>website</a:t>
            </a:r>
            <a:r>
              <a:rPr lang="en-US" sz="3200" dirty="0">
                <a:latin typeface="Univers Condensed Light"/>
              </a:rPr>
              <a:t> to check what algorithms are used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AE0018-DE24-1B98-411F-621456BA1D32}"/>
              </a:ext>
            </a:extLst>
          </p:cNvPr>
          <p:cNvSpPr/>
          <p:nvPr/>
        </p:nvSpPr>
        <p:spPr>
          <a:xfrm rot="20460000">
            <a:off x="1307291" y="2339920"/>
            <a:ext cx="316675" cy="898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4EB6C4-8BF6-3D96-2BF1-5E47631D526E}"/>
              </a:ext>
            </a:extLst>
          </p:cNvPr>
          <p:cNvSpPr/>
          <p:nvPr/>
        </p:nvSpPr>
        <p:spPr>
          <a:xfrm>
            <a:off x="1603167" y="3097480"/>
            <a:ext cx="1444831" cy="34042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43C50A-9C10-AB22-E5AE-4BD2C8F9EC2C}"/>
              </a:ext>
            </a:extLst>
          </p:cNvPr>
          <p:cNvSpPr/>
          <p:nvPr/>
        </p:nvSpPr>
        <p:spPr>
          <a:xfrm>
            <a:off x="267194" y="1543790"/>
            <a:ext cx="1316182" cy="1108362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316182"/>
                      <a:gd name="connsiteY0" fmla="*/ 184731 h 1108362"/>
                      <a:gd name="connsiteX1" fmla="*/ 184731 w 1316182"/>
                      <a:gd name="connsiteY1" fmla="*/ 0 h 1108362"/>
                      <a:gd name="connsiteX2" fmla="*/ 667558 w 1316182"/>
                      <a:gd name="connsiteY2" fmla="*/ 0 h 1108362"/>
                      <a:gd name="connsiteX3" fmla="*/ 1131451 w 1316182"/>
                      <a:gd name="connsiteY3" fmla="*/ 0 h 1108362"/>
                      <a:gd name="connsiteX4" fmla="*/ 1316182 w 1316182"/>
                      <a:gd name="connsiteY4" fmla="*/ 184731 h 1108362"/>
                      <a:gd name="connsiteX5" fmla="*/ 1316182 w 1316182"/>
                      <a:gd name="connsiteY5" fmla="*/ 546792 h 1108362"/>
                      <a:gd name="connsiteX6" fmla="*/ 1316182 w 1316182"/>
                      <a:gd name="connsiteY6" fmla="*/ 923631 h 1108362"/>
                      <a:gd name="connsiteX7" fmla="*/ 1131451 w 1316182"/>
                      <a:gd name="connsiteY7" fmla="*/ 1108362 h 1108362"/>
                      <a:gd name="connsiteX8" fmla="*/ 686493 w 1316182"/>
                      <a:gd name="connsiteY8" fmla="*/ 1108362 h 1108362"/>
                      <a:gd name="connsiteX9" fmla="*/ 184731 w 1316182"/>
                      <a:gd name="connsiteY9" fmla="*/ 1108362 h 1108362"/>
                      <a:gd name="connsiteX10" fmla="*/ 0 w 1316182"/>
                      <a:gd name="connsiteY10" fmla="*/ 923631 h 1108362"/>
                      <a:gd name="connsiteX11" fmla="*/ 0 w 1316182"/>
                      <a:gd name="connsiteY11" fmla="*/ 546792 h 1108362"/>
                      <a:gd name="connsiteX12" fmla="*/ 0 w 1316182"/>
                      <a:gd name="connsiteY12" fmla="*/ 184731 h 110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6182" h="1108362" fill="none" extrusionOk="0">
                        <a:moveTo>
                          <a:pt x="0" y="184731"/>
                        </a:moveTo>
                        <a:cubicBezTo>
                          <a:pt x="2178" y="57938"/>
                          <a:pt x="80667" y="1488"/>
                          <a:pt x="184731" y="0"/>
                        </a:cubicBezTo>
                        <a:cubicBezTo>
                          <a:pt x="386007" y="-1645"/>
                          <a:pt x="519780" y="15409"/>
                          <a:pt x="667558" y="0"/>
                        </a:cubicBezTo>
                        <a:cubicBezTo>
                          <a:pt x="815336" y="-15409"/>
                          <a:pt x="908753" y="-8879"/>
                          <a:pt x="1131451" y="0"/>
                        </a:cubicBezTo>
                        <a:cubicBezTo>
                          <a:pt x="1226914" y="10301"/>
                          <a:pt x="1321366" y="89310"/>
                          <a:pt x="1316182" y="184731"/>
                        </a:cubicBezTo>
                        <a:cubicBezTo>
                          <a:pt x="1321317" y="334524"/>
                          <a:pt x="1315513" y="366246"/>
                          <a:pt x="1316182" y="546792"/>
                        </a:cubicBezTo>
                        <a:cubicBezTo>
                          <a:pt x="1316851" y="727338"/>
                          <a:pt x="1329140" y="756497"/>
                          <a:pt x="1316182" y="923631"/>
                        </a:cubicBezTo>
                        <a:cubicBezTo>
                          <a:pt x="1332083" y="1036024"/>
                          <a:pt x="1247415" y="1119897"/>
                          <a:pt x="1131451" y="1108362"/>
                        </a:cubicBezTo>
                        <a:cubicBezTo>
                          <a:pt x="968835" y="1094411"/>
                          <a:pt x="807681" y="1093124"/>
                          <a:pt x="686493" y="1108362"/>
                        </a:cubicBezTo>
                        <a:cubicBezTo>
                          <a:pt x="565305" y="1123600"/>
                          <a:pt x="335070" y="1122553"/>
                          <a:pt x="184731" y="1108362"/>
                        </a:cubicBezTo>
                        <a:cubicBezTo>
                          <a:pt x="94992" y="1086478"/>
                          <a:pt x="1283" y="1021680"/>
                          <a:pt x="0" y="923631"/>
                        </a:cubicBezTo>
                        <a:cubicBezTo>
                          <a:pt x="12573" y="795587"/>
                          <a:pt x="1096" y="677082"/>
                          <a:pt x="0" y="546792"/>
                        </a:cubicBezTo>
                        <a:cubicBezTo>
                          <a:pt x="-1096" y="416502"/>
                          <a:pt x="6914" y="323543"/>
                          <a:pt x="0" y="184731"/>
                        </a:cubicBezTo>
                        <a:close/>
                      </a:path>
                      <a:path w="1316182" h="1108362" stroke="0" extrusionOk="0">
                        <a:moveTo>
                          <a:pt x="0" y="184731"/>
                        </a:moveTo>
                        <a:cubicBezTo>
                          <a:pt x="3116" y="73165"/>
                          <a:pt x="86433" y="22593"/>
                          <a:pt x="184731" y="0"/>
                        </a:cubicBezTo>
                        <a:cubicBezTo>
                          <a:pt x="381528" y="20611"/>
                          <a:pt x="497419" y="-21469"/>
                          <a:pt x="629689" y="0"/>
                        </a:cubicBezTo>
                        <a:cubicBezTo>
                          <a:pt x="761959" y="21469"/>
                          <a:pt x="914786" y="-8489"/>
                          <a:pt x="1131451" y="0"/>
                        </a:cubicBezTo>
                        <a:cubicBezTo>
                          <a:pt x="1244477" y="10904"/>
                          <a:pt x="1320425" y="58712"/>
                          <a:pt x="1316182" y="184731"/>
                        </a:cubicBezTo>
                        <a:cubicBezTo>
                          <a:pt x="1299282" y="289588"/>
                          <a:pt x="1322605" y="415982"/>
                          <a:pt x="1316182" y="561570"/>
                        </a:cubicBezTo>
                        <a:cubicBezTo>
                          <a:pt x="1309759" y="707158"/>
                          <a:pt x="1306538" y="811526"/>
                          <a:pt x="1316182" y="923631"/>
                        </a:cubicBezTo>
                        <a:cubicBezTo>
                          <a:pt x="1318134" y="1013602"/>
                          <a:pt x="1229540" y="1097238"/>
                          <a:pt x="1131451" y="1108362"/>
                        </a:cubicBezTo>
                        <a:cubicBezTo>
                          <a:pt x="977624" y="1108113"/>
                          <a:pt x="860370" y="1089545"/>
                          <a:pt x="667558" y="1108362"/>
                        </a:cubicBezTo>
                        <a:cubicBezTo>
                          <a:pt x="474746" y="1127179"/>
                          <a:pt x="353090" y="1130539"/>
                          <a:pt x="184731" y="1108362"/>
                        </a:cubicBezTo>
                        <a:cubicBezTo>
                          <a:pt x="102278" y="1110657"/>
                          <a:pt x="14407" y="1020268"/>
                          <a:pt x="0" y="923631"/>
                        </a:cubicBezTo>
                        <a:cubicBezTo>
                          <a:pt x="6866" y="841000"/>
                          <a:pt x="13538" y="671472"/>
                          <a:pt x="0" y="554181"/>
                        </a:cubicBezTo>
                        <a:cubicBezTo>
                          <a:pt x="-13538" y="436890"/>
                          <a:pt x="14352" y="281502"/>
                          <a:pt x="0" y="18473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Find the command of your interest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F753AB-2E37-58ED-B4C0-7F805A38CD74}"/>
              </a:ext>
            </a:extLst>
          </p:cNvPr>
          <p:cNvSpPr/>
          <p:nvPr/>
        </p:nvSpPr>
        <p:spPr>
          <a:xfrm>
            <a:off x="6491843" y="5452749"/>
            <a:ext cx="1246910" cy="1098467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246910"/>
                      <a:gd name="connsiteY0" fmla="*/ 183081 h 1098467"/>
                      <a:gd name="connsiteX1" fmla="*/ 183081 w 1246910"/>
                      <a:gd name="connsiteY1" fmla="*/ 0 h 1098467"/>
                      <a:gd name="connsiteX2" fmla="*/ 632262 w 1246910"/>
                      <a:gd name="connsiteY2" fmla="*/ 0 h 1098467"/>
                      <a:gd name="connsiteX3" fmla="*/ 1063829 w 1246910"/>
                      <a:gd name="connsiteY3" fmla="*/ 0 h 1098467"/>
                      <a:gd name="connsiteX4" fmla="*/ 1246910 w 1246910"/>
                      <a:gd name="connsiteY4" fmla="*/ 183081 h 1098467"/>
                      <a:gd name="connsiteX5" fmla="*/ 1246910 w 1246910"/>
                      <a:gd name="connsiteY5" fmla="*/ 541910 h 1098467"/>
                      <a:gd name="connsiteX6" fmla="*/ 1246910 w 1246910"/>
                      <a:gd name="connsiteY6" fmla="*/ 915386 h 1098467"/>
                      <a:gd name="connsiteX7" fmla="*/ 1063829 w 1246910"/>
                      <a:gd name="connsiteY7" fmla="*/ 1098467 h 1098467"/>
                      <a:gd name="connsiteX8" fmla="*/ 649877 w 1246910"/>
                      <a:gd name="connsiteY8" fmla="*/ 1098467 h 1098467"/>
                      <a:gd name="connsiteX9" fmla="*/ 183081 w 1246910"/>
                      <a:gd name="connsiteY9" fmla="*/ 1098467 h 1098467"/>
                      <a:gd name="connsiteX10" fmla="*/ 0 w 1246910"/>
                      <a:gd name="connsiteY10" fmla="*/ 915386 h 1098467"/>
                      <a:gd name="connsiteX11" fmla="*/ 0 w 1246910"/>
                      <a:gd name="connsiteY11" fmla="*/ 541910 h 1098467"/>
                      <a:gd name="connsiteX12" fmla="*/ 0 w 1246910"/>
                      <a:gd name="connsiteY12" fmla="*/ 183081 h 1098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6910" h="1098467" fill="none" extrusionOk="0">
                        <a:moveTo>
                          <a:pt x="0" y="183081"/>
                        </a:moveTo>
                        <a:cubicBezTo>
                          <a:pt x="2198" y="56968"/>
                          <a:pt x="78471" y="2551"/>
                          <a:pt x="183081" y="0"/>
                        </a:cubicBezTo>
                        <a:cubicBezTo>
                          <a:pt x="358222" y="-10102"/>
                          <a:pt x="461986" y="4141"/>
                          <a:pt x="632262" y="0"/>
                        </a:cubicBezTo>
                        <a:cubicBezTo>
                          <a:pt x="802538" y="-4141"/>
                          <a:pt x="867956" y="8424"/>
                          <a:pt x="1063829" y="0"/>
                        </a:cubicBezTo>
                        <a:cubicBezTo>
                          <a:pt x="1163137" y="2834"/>
                          <a:pt x="1258920" y="97265"/>
                          <a:pt x="1246910" y="183081"/>
                        </a:cubicBezTo>
                        <a:cubicBezTo>
                          <a:pt x="1238867" y="320704"/>
                          <a:pt x="1251508" y="404677"/>
                          <a:pt x="1246910" y="541910"/>
                        </a:cubicBezTo>
                        <a:cubicBezTo>
                          <a:pt x="1242312" y="679143"/>
                          <a:pt x="1257453" y="743385"/>
                          <a:pt x="1246910" y="915386"/>
                        </a:cubicBezTo>
                        <a:cubicBezTo>
                          <a:pt x="1267066" y="1029643"/>
                          <a:pt x="1173991" y="1105955"/>
                          <a:pt x="1063829" y="1098467"/>
                        </a:cubicBezTo>
                        <a:cubicBezTo>
                          <a:pt x="893941" y="1100175"/>
                          <a:pt x="767456" y="1115920"/>
                          <a:pt x="649877" y="1098467"/>
                        </a:cubicBezTo>
                        <a:cubicBezTo>
                          <a:pt x="532298" y="1081014"/>
                          <a:pt x="284305" y="1086938"/>
                          <a:pt x="183081" y="1098467"/>
                        </a:cubicBezTo>
                        <a:cubicBezTo>
                          <a:pt x="92005" y="1080587"/>
                          <a:pt x="7725" y="992565"/>
                          <a:pt x="0" y="915386"/>
                        </a:cubicBezTo>
                        <a:cubicBezTo>
                          <a:pt x="-8960" y="764658"/>
                          <a:pt x="-2247" y="646057"/>
                          <a:pt x="0" y="541910"/>
                        </a:cubicBezTo>
                        <a:cubicBezTo>
                          <a:pt x="2247" y="437763"/>
                          <a:pt x="15432" y="339894"/>
                          <a:pt x="0" y="183081"/>
                        </a:cubicBezTo>
                        <a:close/>
                      </a:path>
                      <a:path w="1246910" h="1098467" stroke="0" extrusionOk="0">
                        <a:moveTo>
                          <a:pt x="0" y="183081"/>
                        </a:moveTo>
                        <a:cubicBezTo>
                          <a:pt x="1542" y="77246"/>
                          <a:pt x="82984" y="6160"/>
                          <a:pt x="183081" y="0"/>
                        </a:cubicBezTo>
                        <a:cubicBezTo>
                          <a:pt x="289152" y="-2464"/>
                          <a:pt x="400435" y="7568"/>
                          <a:pt x="597033" y="0"/>
                        </a:cubicBezTo>
                        <a:cubicBezTo>
                          <a:pt x="793631" y="-7568"/>
                          <a:pt x="923250" y="22317"/>
                          <a:pt x="1063829" y="0"/>
                        </a:cubicBezTo>
                        <a:cubicBezTo>
                          <a:pt x="1172050" y="7044"/>
                          <a:pt x="1250862" y="59620"/>
                          <a:pt x="1246910" y="183081"/>
                        </a:cubicBezTo>
                        <a:cubicBezTo>
                          <a:pt x="1259585" y="269409"/>
                          <a:pt x="1261287" y="374744"/>
                          <a:pt x="1246910" y="556557"/>
                        </a:cubicBezTo>
                        <a:cubicBezTo>
                          <a:pt x="1232533" y="738370"/>
                          <a:pt x="1248783" y="837037"/>
                          <a:pt x="1246910" y="915386"/>
                        </a:cubicBezTo>
                        <a:cubicBezTo>
                          <a:pt x="1248365" y="1007515"/>
                          <a:pt x="1162721" y="1092188"/>
                          <a:pt x="1063829" y="1098467"/>
                        </a:cubicBezTo>
                        <a:cubicBezTo>
                          <a:pt x="882272" y="1114196"/>
                          <a:pt x="792598" y="1076968"/>
                          <a:pt x="632262" y="1098467"/>
                        </a:cubicBezTo>
                        <a:cubicBezTo>
                          <a:pt x="471926" y="1119966"/>
                          <a:pt x="278123" y="1104267"/>
                          <a:pt x="183081" y="1098467"/>
                        </a:cubicBezTo>
                        <a:cubicBezTo>
                          <a:pt x="94675" y="1099957"/>
                          <a:pt x="15777" y="1010600"/>
                          <a:pt x="0" y="915386"/>
                        </a:cubicBezTo>
                        <a:cubicBezTo>
                          <a:pt x="3191" y="768116"/>
                          <a:pt x="8458" y="693131"/>
                          <a:pt x="0" y="549234"/>
                        </a:cubicBezTo>
                        <a:cubicBezTo>
                          <a:pt x="-8458" y="405337"/>
                          <a:pt x="12883" y="347313"/>
                          <a:pt x="0" y="18308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References for algorithm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58812C-5026-3B0B-475E-DB866B9E871F}"/>
              </a:ext>
            </a:extLst>
          </p:cNvPr>
          <p:cNvSpPr/>
          <p:nvPr/>
        </p:nvSpPr>
        <p:spPr>
          <a:xfrm>
            <a:off x="6462154" y="3216231"/>
            <a:ext cx="1326079" cy="583870"/>
          </a:xfrm>
          <a:prstGeom prst="roundRect">
            <a:avLst/>
          </a:prstGeom>
          <a:solidFill>
            <a:srgbClr val="BDD7EE">
              <a:alpha val="80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326079"/>
                      <a:gd name="connsiteY0" fmla="*/ 97314 h 583870"/>
                      <a:gd name="connsiteX1" fmla="*/ 97314 w 1326079"/>
                      <a:gd name="connsiteY1" fmla="*/ 0 h 583870"/>
                      <a:gd name="connsiteX2" fmla="*/ 651725 w 1326079"/>
                      <a:gd name="connsiteY2" fmla="*/ 0 h 583870"/>
                      <a:gd name="connsiteX3" fmla="*/ 1228765 w 1326079"/>
                      <a:gd name="connsiteY3" fmla="*/ 0 h 583870"/>
                      <a:gd name="connsiteX4" fmla="*/ 1326079 w 1326079"/>
                      <a:gd name="connsiteY4" fmla="*/ 97314 h 583870"/>
                      <a:gd name="connsiteX5" fmla="*/ 1326079 w 1326079"/>
                      <a:gd name="connsiteY5" fmla="*/ 486556 h 583870"/>
                      <a:gd name="connsiteX6" fmla="*/ 1228765 w 1326079"/>
                      <a:gd name="connsiteY6" fmla="*/ 583870 h 583870"/>
                      <a:gd name="connsiteX7" fmla="*/ 685669 w 1326079"/>
                      <a:gd name="connsiteY7" fmla="*/ 583870 h 583870"/>
                      <a:gd name="connsiteX8" fmla="*/ 97314 w 1326079"/>
                      <a:gd name="connsiteY8" fmla="*/ 583870 h 583870"/>
                      <a:gd name="connsiteX9" fmla="*/ 0 w 1326079"/>
                      <a:gd name="connsiteY9" fmla="*/ 486556 h 583870"/>
                      <a:gd name="connsiteX10" fmla="*/ 0 w 1326079"/>
                      <a:gd name="connsiteY10" fmla="*/ 97314 h 58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26079" h="583870" fill="none" extrusionOk="0">
                        <a:moveTo>
                          <a:pt x="0" y="97314"/>
                        </a:moveTo>
                        <a:cubicBezTo>
                          <a:pt x="1172" y="45571"/>
                          <a:pt x="37389" y="3452"/>
                          <a:pt x="97314" y="0"/>
                        </a:cubicBezTo>
                        <a:cubicBezTo>
                          <a:pt x="268807" y="2135"/>
                          <a:pt x="415208" y="4924"/>
                          <a:pt x="651725" y="0"/>
                        </a:cubicBezTo>
                        <a:cubicBezTo>
                          <a:pt x="888242" y="-4924"/>
                          <a:pt x="1065603" y="21967"/>
                          <a:pt x="1228765" y="0"/>
                        </a:cubicBezTo>
                        <a:cubicBezTo>
                          <a:pt x="1280873" y="-10705"/>
                          <a:pt x="1326461" y="46269"/>
                          <a:pt x="1326079" y="97314"/>
                        </a:cubicBezTo>
                        <a:cubicBezTo>
                          <a:pt x="1318651" y="198168"/>
                          <a:pt x="1342663" y="366786"/>
                          <a:pt x="1326079" y="486556"/>
                        </a:cubicBezTo>
                        <a:cubicBezTo>
                          <a:pt x="1331465" y="547198"/>
                          <a:pt x="1292313" y="585570"/>
                          <a:pt x="1228765" y="583870"/>
                        </a:cubicBezTo>
                        <a:cubicBezTo>
                          <a:pt x="1074697" y="582844"/>
                          <a:pt x="907089" y="597283"/>
                          <a:pt x="685669" y="583870"/>
                        </a:cubicBezTo>
                        <a:cubicBezTo>
                          <a:pt x="464249" y="570457"/>
                          <a:pt x="379257" y="566749"/>
                          <a:pt x="97314" y="583870"/>
                        </a:cubicBezTo>
                        <a:cubicBezTo>
                          <a:pt x="53290" y="587381"/>
                          <a:pt x="-6788" y="537072"/>
                          <a:pt x="0" y="486556"/>
                        </a:cubicBezTo>
                        <a:cubicBezTo>
                          <a:pt x="8490" y="294408"/>
                          <a:pt x="-15453" y="176674"/>
                          <a:pt x="0" y="97314"/>
                        </a:cubicBezTo>
                        <a:close/>
                      </a:path>
                      <a:path w="1326079" h="583870" stroke="0" extrusionOk="0">
                        <a:moveTo>
                          <a:pt x="0" y="97314"/>
                        </a:moveTo>
                        <a:cubicBezTo>
                          <a:pt x="1932" y="37655"/>
                          <a:pt x="45432" y="11294"/>
                          <a:pt x="97314" y="0"/>
                        </a:cubicBezTo>
                        <a:cubicBezTo>
                          <a:pt x="206404" y="-23672"/>
                          <a:pt x="474501" y="1507"/>
                          <a:pt x="629096" y="0"/>
                        </a:cubicBezTo>
                        <a:cubicBezTo>
                          <a:pt x="783691" y="-1507"/>
                          <a:pt x="1002773" y="22965"/>
                          <a:pt x="1228765" y="0"/>
                        </a:cubicBezTo>
                        <a:cubicBezTo>
                          <a:pt x="1291967" y="9372"/>
                          <a:pt x="1327449" y="35823"/>
                          <a:pt x="1326079" y="97314"/>
                        </a:cubicBezTo>
                        <a:cubicBezTo>
                          <a:pt x="1311790" y="203364"/>
                          <a:pt x="1317623" y="395561"/>
                          <a:pt x="1326079" y="486556"/>
                        </a:cubicBezTo>
                        <a:cubicBezTo>
                          <a:pt x="1325679" y="537028"/>
                          <a:pt x="1285552" y="588578"/>
                          <a:pt x="1228765" y="583870"/>
                        </a:cubicBezTo>
                        <a:cubicBezTo>
                          <a:pt x="1007616" y="608649"/>
                          <a:pt x="936349" y="566543"/>
                          <a:pt x="685669" y="583870"/>
                        </a:cubicBezTo>
                        <a:cubicBezTo>
                          <a:pt x="434989" y="601197"/>
                          <a:pt x="252934" y="612176"/>
                          <a:pt x="97314" y="583870"/>
                        </a:cubicBezTo>
                        <a:cubicBezTo>
                          <a:pt x="54214" y="584492"/>
                          <a:pt x="3629" y="542537"/>
                          <a:pt x="0" y="486556"/>
                        </a:cubicBezTo>
                        <a:cubicBezTo>
                          <a:pt x="14004" y="361848"/>
                          <a:pt x="9348" y="236411"/>
                          <a:pt x="0" y="9731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Univers Condensed Light"/>
              </a:rPr>
              <a:t>Explanations</a:t>
            </a:r>
            <a:endParaRPr lang="en-US" dirty="0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99EB932E-7E49-C343-D265-A22C81349F88}"/>
              </a:ext>
            </a:extLst>
          </p:cNvPr>
          <p:cNvSpPr/>
          <p:nvPr/>
        </p:nvSpPr>
        <p:spPr>
          <a:xfrm>
            <a:off x="7679377" y="1919844"/>
            <a:ext cx="108856" cy="338446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65F976B3-EA09-1430-25CC-CCAC476C6590}"/>
              </a:ext>
            </a:extLst>
          </p:cNvPr>
          <p:cNvSpPr/>
          <p:nvPr/>
        </p:nvSpPr>
        <p:spPr>
          <a:xfrm>
            <a:off x="7620001" y="5383479"/>
            <a:ext cx="168232" cy="122711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B46E8-5A3B-B2B3-D1D4-D2BA16BF460E}"/>
              </a:ext>
            </a:extLst>
          </p:cNvPr>
          <p:cNvSpPr txBox="1"/>
          <p:nvPr/>
        </p:nvSpPr>
        <p:spPr>
          <a:xfrm>
            <a:off x="10717480" y="6549022"/>
            <a:ext cx="36813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Univers Condensed Light"/>
              </a:rPr>
              <a:t>Part 4. Intro:  p4/8</a:t>
            </a:r>
          </a:p>
        </p:txBody>
      </p:sp>
    </p:spTree>
    <p:extLst>
      <p:ext uri="{BB962C8B-B14F-4D97-AF65-F5344CB8AC3E}">
        <p14:creationId xmlns:p14="http://schemas.microsoft.com/office/powerpoint/2010/main" val="2259741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Forced Alignment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3565958" y="1242241"/>
            <a:ext cx="60762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Univers Condensed Light"/>
                <a:hlinkClick r:id="rId2"/>
              </a:rPr>
              <a:t>DARLA</a:t>
            </a:r>
            <a:r>
              <a:rPr lang="en-US" sz="3200" b="1" dirty="0">
                <a:latin typeface="Univers Condensed Light"/>
              </a:rPr>
              <a:t>: automated vowel extraction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1DB962-03C8-F042-B6FB-20027B5E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1830187"/>
            <a:ext cx="5287992" cy="4534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23020-ADA4-0268-22A9-AC8E5A8196F6}"/>
              </a:ext>
            </a:extLst>
          </p:cNvPr>
          <p:cNvSpPr txBox="1"/>
          <p:nvPr/>
        </p:nvSpPr>
        <p:spPr>
          <a:xfrm>
            <a:off x="5593165" y="1831713"/>
            <a:ext cx="652190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u="sng" dirty="0">
                <a:ea typeface="+mn-lt"/>
                <a:cs typeface="+mn-lt"/>
              </a:rPr>
              <a:t>Semi-Automated Alignment &amp; Extraction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Audio with transcriptions showing sentence or breath group boundaries (as </a:t>
            </a:r>
            <a:r>
              <a:rPr lang="en-US" sz="2400" dirty="0" err="1">
                <a:ea typeface="+mn-lt"/>
                <a:cs typeface="+mn-lt"/>
              </a:rPr>
              <a:t>TextGrids</a:t>
            </a:r>
            <a:r>
              <a:rPr lang="en-US" sz="2400" dirty="0">
                <a:ea typeface="+mn-lt"/>
                <a:cs typeface="+mn-lt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Audio with transcriptions in a plaintext file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Audio with aligned </a:t>
            </a:r>
            <a:r>
              <a:rPr lang="en-US" sz="2400" dirty="0" err="1">
                <a:ea typeface="+mn-lt"/>
                <a:cs typeface="+mn-lt"/>
              </a:rPr>
              <a:t>TextGrids</a:t>
            </a:r>
            <a:r>
              <a:rPr lang="en-US" sz="2400" dirty="0">
                <a:ea typeface="+mn-lt"/>
                <a:cs typeface="+mn-lt"/>
              </a:rPr>
              <a:t>, for formant extraction only</a:t>
            </a:r>
          </a:p>
          <a:p>
            <a:pPr marL="457200" indent="-457200">
              <a:buAutoNum type="arabicPeriod"/>
            </a:pPr>
            <a:r>
              <a:rPr lang="en-US" sz="2400" u="sng" dirty="0">
                <a:ea typeface="+mn-lt"/>
                <a:cs typeface="+mn-lt"/>
              </a:rPr>
              <a:t>Completely Automated Vowel Extraction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Bed Word: Automated Interview Transcription via </a:t>
            </a:r>
            <a:r>
              <a:rPr lang="en-US" sz="2400" dirty="0" err="1">
                <a:ea typeface="+mn-lt"/>
                <a:cs typeface="+mn-lt"/>
              </a:rPr>
              <a:t>Deepgram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Audio with transcriptions provided by our in-house speech recognition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ASR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2922C-C112-A89B-0EE9-8C9F1352A97D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p5/8</a:t>
            </a:r>
          </a:p>
        </p:txBody>
      </p:sp>
    </p:spTree>
    <p:extLst>
      <p:ext uri="{BB962C8B-B14F-4D97-AF65-F5344CB8AC3E}">
        <p14:creationId xmlns:p14="http://schemas.microsoft.com/office/powerpoint/2010/main" val="22349013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Forced Alignment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3565958" y="1242241"/>
            <a:ext cx="60762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Univers Condensed Light"/>
                <a:hlinkClick r:id="rId2"/>
              </a:rPr>
              <a:t>DARLA</a:t>
            </a:r>
            <a:r>
              <a:rPr lang="en-US" sz="3200" b="1" dirty="0">
                <a:latin typeface="Univers Condensed Light"/>
              </a:rPr>
              <a:t>: automated vowel extraction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2AF31D1-2B56-6D34-305C-E3D9D7047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028752"/>
              </p:ext>
            </p:extLst>
          </p:nvPr>
        </p:nvGraphicFramePr>
        <p:xfrm>
          <a:off x="329529" y="1987584"/>
          <a:ext cx="11703207" cy="4503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1069">
                  <a:extLst>
                    <a:ext uri="{9D8B030D-6E8A-4147-A177-3AD203B41FA5}">
                      <a16:colId xmlns:a16="http://schemas.microsoft.com/office/drawing/2014/main" val="1472929635"/>
                    </a:ext>
                  </a:extLst>
                </a:gridCol>
                <a:gridCol w="4367561">
                  <a:extLst>
                    <a:ext uri="{9D8B030D-6E8A-4147-A177-3AD203B41FA5}">
                      <a16:colId xmlns:a16="http://schemas.microsoft.com/office/drawing/2014/main" val="4003066501"/>
                    </a:ext>
                  </a:extLst>
                </a:gridCol>
                <a:gridCol w="3434577">
                  <a:extLst>
                    <a:ext uri="{9D8B030D-6E8A-4147-A177-3AD203B41FA5}">
                      <a16:colId xmlns:a16="http://schemas.microsoft.com/office/drawing/2014/main" val="2563237586"/>
                    </a:ext>
                  </a:extLst>
                </a:gridCol>
              </a:tblGrid>
              <a:tr h="38910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256687"/>
                  </a:ext>
                </a:extLst>
              </a:tr>
              <a:tr h="898370">
                <a:tc>
                  <a:txBody>
                    <a:bodyPr/>
                    <a:lstStyle/>
                    <a:p>
                      <a:pPr marL="0" marR="0" lvl="0" indent="0" algn="l">
                        <a:buClr>
                          <a:srgbClr val="000000"/>
                        </a:buClr>
                        <a:buNone/>
                      </a:pPr>
                      <a:r>
                        <a:rPr lang="en-US" dirty="0"/>
                        <a:t>1.1 force alignment of vowels and get formants info, from sound &amp; </a:t>
                      </a:r>
                      <a:r>
                        <a:rPr lang="en-US" dirty="0" err="1"/>
                        <a:t>TextGrid</a:t>
                      </a:r>
                      <a:r>
                        <a:rPr lang="en-US" dirty="0"/>
                        <a:t> (recommended)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 sound file 2) manual transcription </a:t>
                      </a:r>
                      <a:r>
                        <a:rPr lang="en-US" dirty="0" err="1"/>
                        <a:t>TextGrid</a:t>
                      </a:r>
                      <a:r>
                        <a:rPr lang="en-US" dirty="0"/>
                        <a:t> (with sentence &amp; breath group annotated)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Forced vowel alignment &amp; Formants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963408"/>
                  </a:ext>
                </a:extLst>
              </a:tr>
              <a:tr h="630199">
                <a:tc>
                  <a:txBody>
                    <a:bodyPr/>
                    <a:lstStyle/>
                    <a:p>
                      <a:r>
                        <a:rPr lang="en-US" dirty="0"/>
                        <a:t>1.2 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get formants from sound &amp; txt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 sound file 2) transcript in plaintext file (.txt) (can be manual or </a:t>
                      </a:r>
                      <a:r>
                        <a:rPr lang="en-US" dirty="0" err="1"/>
                        <a:t>autocreated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098667"/>
                  </a:ext>
                </a:extLst>
              </a:tr>
              <a:tr h="630199">
                <a:tc>
                  <a:txBody>
                    <a:bodyPr/>
                    <a:lstStyle/>
                    <a:p>
                      <a:r>
                        <a:rPr lang="en-US" dirty="0"/>
                        <a:t>1.3 get formants from sound &amp; </a:t>
                      </a:r>
                      <a:r>
                        <a:rPr lang="en-US" dirty="0" err="1"/>
                        <a:t>textgrid</a:t>
                      </a:r>
                      <a:endParaRPr lang="en-US" sz="18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1)sound 2)manually aligned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TextGrid</a:t>
                      </a:r>
                      <a:r>
                        <a:rPr lang="en-US" dirty="0"/>
                        <a:t> (word/phoneme)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62598"/>
                  </a:ext>
                </a:extLst>
              </a:tr>
              <a:tr h="630199">
                <a:tc>
                  <a:txBody>
                    <a:bodyPr/>
                    <a:lstStyle/>
                    <a:p>
                      <a:r>
                        <a:rPr lang="en-US" dirty="0"/>
                        <a:t>2.1 Newer/more precise system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(costs money $0.75/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hr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for a 3rd party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 </a:t>
                      </a:r>
                      <a:r>
                        <a:rPr lang="en-US" dirty="0" err="1"/>
                        <a:t>deepgram</a:t>
                      </a:r>
                      <a:r>
                        <a:rPr lang="en-US" dirty="0"/>
                        <a:t> account API key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dirty="0"/>
                        <a:t>2) Sound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12041"/>
                  </a:ext>
                </a:extLst>
              </a:tr>
              <a:tr h="630199">
                <a:tc>
                  <a:txBody>
                    <a:bodyPr/>
                    <a:lstStyle/>
                    <a:p>
                      <a:r>
                        <a:rPr lang="en-US" dirty="0"/>
                        <a:t>2.2 their legacy </a:t>
                      </a:r>
                      <a:r>
                        <a:rPr lang="en-US" dirty="0" err="1"/>
                        <a:t>recog</a:t>
                      </a:r>
                      <a:r>
                        <a:rPr lang="en-US" dirty="0"/>
                        <a:t> system; 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using Montreal Forced Aligner &amp; FAVE-Extract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sound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127734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r>
                        <a:rPr lang="en-US" dirty="0"/>
                        <a:t>2.3 evaluate ASR transcription error rates at word/phoneme level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1) Manual transcription as plain text file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2) ASR OR another manual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rates for words, phonemes and stressed vowels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086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0D8672B-F83B-10D6-D830-84483311EC13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p6/8</a:t>
            </a:r>
          </a:p>
        </p:txBody>
      </p:sp>
    </p:spTree>
    <p:extLst>
      <p:ext uri="{BB962C8B-B14F-4D97-AF65-F5344CB8AC3E}">
        <p14:creationId xmlns:p14="http://schemas.microsoft.com/office/powerpoint/2010/main" val="240600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3E6191-5F5C-93B3-DD5B-D0736C407A1C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Univers Condensed Light"/>
              </a:rPr>
              <a:t>Parselmouth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16DB1-31F2-A989-33AA-96FCA15B50AB}"/>
              </a:ext>
            </a:extLst>
          </p:cNvPr>
          <p:cNvSpPr txBox="1"/>
          <p:nvPr/>
        </p:nvSpPr>
        <p:spPr>
          <a:xfrm>
            <a:off x="4829298" y="1138051"/>
            <a:ext cx="25432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in Python!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2400" dirty="0">
                <a:latin typeface="Univers Condensed Light"/>
              </a:rPr>
              <a:t> (</a:t>
            </a:r>
            <a:r>
              <a:rPr lang="en-US" sz="2400" dirty="0">
                <a:latin typeface="Univers Condensed Light"/>
                <a:hlinkClick r:id="rId2"/>
              </a:rPr>
              <a:t>Link to the website</a:t>
            </a:r>
            <a:r>
              <a:rPr lang="en-US" sz="2400" dirty="0">
                <a:latin typeface="Univers Condensed Light"/>
              </a:rPr>
              <a:t>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42E9-2F97-2F3B-1951-8711E574280A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7/8</a:t>
            </a: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8923F8-B9C7-9AF1-2119-3D9000DB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4" y="2045439"/>
            <a:ext cx="5385459" cy="4409876"/>
          </a:xfrm>
          <a:prstGeom prst="rect">
            <a:avLst/>
          </a:prstGeom>
        </p:spPr>
      </p:pic>
      <p:pic>
        <p:nvPicPr>
          <p:cNvPr id="6" name="Picture 6" descr="A picture containing person, sitting, indoor, computer&#10;&#10;Description automatically generated">
            <a:extLst>
              <a:ext uri="{FF2B5EF4-FFF2-40B4-BE49-F238E27FC236}">
                <a16:creationId xmlns:a16="http://schemas.microsoft.com/office/drawing/2014/main" id="{79986BE5-7B93-A086-38C9-2994B42A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22" y="4094061"/>
            <a:ext cx="2743200" cy="2113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051B8-6D7D-FCE5-B56F-2BD60D54EDC0}"/>
              </a:ext>
            </a:extLst>
          </p:cNvPr>
          <p:cNvSpPr txBox="1"/>
          <p:nvPr/>
        </p:nvSpPr>
        <p:spPr>
          <a:xfrm>
            <a:off x="8639298" y="3631869"/>
            <a:ext cx="21177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Not this:</a:t>
            </a:r>
          </a:p>
        </p:txBody>
      </p:sp>
      <p:pic>
        <p:nvPicPr>
          <p:cNvPr id="9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9430F6-EF9D-0289-E6B8-BCE0E5EF5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" t="7627" r="56889" b="82768"/>
          <a:stretch/>
        </p:blipFill>
        <p:spPr>
          <a:xfrm>
            <a:off x="6566724" y="2554842"/>
            <a:ext cx="4978946" cy="392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75132-0C13-689B-088A-E67D55D435AA}"/>
              </a:ext>
            </a:extLst>
          </p:cNvPr>
          <p:cNvSpPr txBox="1"/>
          <p:nvPr/>
        </p:nvSpPr>
        <p:spPr>
          <a:xfrm>
            <a:off x="7634842" y="2050141"/>
            <a:ext cx="2543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Univers Condensed Light"/>
              </a:rPr>
              <a:t>To install: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7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130A940-21D8-A7EA-3F74-C26C7F702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00" b="82316"/>
          <a:stretch/>
        </p:blipFill>
        <p:spPr>
          <a:xfrm>
            <a:off x="187035" y="1223776"/>
            <a:ext cx="6962725" cy="160344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6D8535-6AB6-5BAC-12AA-AD03C327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7" y="2826333"/>
            <a:ext cx="6957291" cy="466422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AC8528-D4CA-C21F-4E2D-D9B40C97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7" y="3244579"/>
            <a:ext cx="6957290" cy="1292479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44AA5B9-CD6B-F8F8-0FFE-ECD369AAC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491" y="3248026"/>
            <a:ext cx="4451927" cy="306358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AAF9883-0ADB-5BED-AB09-0C0B792AAD42}"/>
              </a:ext>
            </a:extLst>
          </p:cNvPr>
          <p:cNvSpPr/>
          <p:nvPr/>
        </p:nvSpPr>
        <p:spPr>
          <a:xfrm rot="-5400000">
            <a:off x="6618199" y="4855180"/>
            <a:ext cx="686129" cy="898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ACB75-A4DC-ABB4-D4E2-FADD016BBA4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Univers Condensed Light"/>
              </a:rPr>
              <a:t>Parselmouth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7C1C0-E9E8-2FD0-4E53-B3EE61F056AC}"/>
              </a:ext>
            </a:extLst>
          </p:cNvPr>
          <p:cNvSpPr txBox="1"/>
          <p:nvPr/>
        </p:nvSpPr>
        <p:spPr>
          <a:xfrm>
            <a:off x="-1416794" y="676233"/>
            <a:ext cx="60069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Univers Condensed Light"/>
              </a:rPr>
              <a:t>Example from the website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0DD70-BF12-5D87-E010-CBF9C985E0E0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4. Intro:  8/8</a:t>
            </a:r>
          </a:p>
        </p:txBody>
      </p:sp>
    </p:spTree>
    <p:extLst>
      <p:ext uri="{BB962C8B-B14F-4D97-AF65-F5344CB8AC3E}">
        <p14:creationId xmlns:p14="http://schemas.microsoft.com/office/powerpoint/2010/main" val="919105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9BADF7-E2F7-B014-AC76-13C8C692037A}"/>
              </a:ext>
            </a:extLst>
          </p:cNvPr>
          <p:cNvSpPr txBox="1"/>
          <p:nvPr/>
        </p:nvSpPr>
        <p:spPr>
          <a:xfrm>
            <a:off x="488869" y="2379022"/>
            <a:ext cx="1122086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Calibri"/>
                <a:cs typeface="Calibri"/>
              </a:rPr>
              <a:t>[</a:t>
            </a:r>
            <a:r>
              <a:rPr lang="en-US" sz="4400" dirty="0" err="1">
                <a:latin typeface="Calibri"/>
                <a:cs typeface="Calibri"/>
              </a:rPr>
              <a:t>θæŋkju</a:t>
            </a:r>
            <a:r>
              <a:rPr lang="en-US" sz="4400" dirty="0">
                <a:latin typeface="Calibri"/>
                <a:cs typeface="Calibri"/>
              </a:rPr>
              <a:t>]!!</a:t>
            </a:r>
            <a:endParaRPr lang="en-US" dirty="0">
              <a:latin typeface="Calibri"/>
              <a:cs typeface="Calibri"/>
            </a:endParaRPr>
          </a:p>
          <a:p>
            <a:pPr algn="ctr"/>
            <a:endParaRPr lang="en-US" sz="4400" dirty="0">
              <a:latin typeface="Univers Condensed Light"/>
            </a:endParaRPr>
          </a:p>
          <a:p>
            <a:pPr algn="ctr"/>
            <a:r>
              <a:rPr lang="en-US" sz="2400" dirty="0">
                <a:latin typeface="Univers Condensed Light"/>
              </a:rPr>
              <a:t>Reach out to me if you got any questions about </a:t>
            </a:r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:)</a:t>
            </a:r>
          </a:p>
          <a:p>
            <a:pPr algn="ctr"/>
            <a:r>
              <a:rPr lang="en-US" sz="2400" dirty="0">
                <a:latin typeface="Univers Condensed Light"/>
              </a:rPr>
              <a:t>yzt5262@psu.edu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C217-B162-F2BE-C4AF-C1BB68F880DD}"/>
              </a:ext>
            </a:extLst>
          </p:cNvPr>
          <p:cNvSpPr txBox="1"/>
          <p:nvPr/>
        </p:nvSpPr>
        <p:spPr>
          <a:xfrm>
            <a:off x="4908468" y="2117766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7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693100" y="1448191"/>
            <a:ext cx="10471197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I borrowed the idea of "Input" "Output" from the slides made by Dr. Eleanor </a:t>
            </a:r>
            <a:r>
              <a:rPr lang="en-US" sz="2400" dirty="0" err="1">
                <a:ea typeface="+mn-lt"/>
                <a:cs typeface="+mn-lt"/>
              </a:rPr>
              <a:t>Chodroff</a:t>
            </a:r>
            <a:r>
              <a:rPr lang="en-US" sz="2400" dirty="0">
                <a:ea typeface="+mn-lt"/>
                <a:cs typeface="+mn-lt"/>
              </a:rPr>
              <a:t> (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https://www.eleanorchodroff.com/tutorial/PraatScripting.pdf</a:t>
            </a:r>
            <a:r>
              <a:rPr lang="en-US" sz="2400" dirty="0">
                <a:ea typeface="+mn-lt"/>
                <a:cs typeface="+mn-lt"/>
              </a:rPr>
              <a:t>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Also, Listen Lab </a:t>
            </a:r>
            <a:r>
              <a:rPr lang="en-US" sz="2400" dirty="0" err="1">
                <a:ea typeface="+mn-lt"/>
                <a:cs typeface="+mn-lt"/>
              </a:rPr>
              <a:t>Praat</a:t>
            </a:r>
            <a:r>
              <a:rPr lang="en-US" sz="2400" dirty="0">
                <a:ea typeface="+mn-lt"/>
                <a:cs typeface="+mn-lt"/>
              </a:rPr>
              <a:t> scripts were very helpful to doublecheck my intensity manipulation script (</a:t>
            </a:r>
            <a:r>
              <a:rPr lang="en-US" sz="2400" dirty="0">
                <a:ea typeface="+mn-lt"/>
                <a:cs typeface="+mn-lt"/>
                <a:hlinkClick r:id="rId3"/>
              </a:rPr>
              <a:t>https://www.youtube.com/watch?v=j5GDJs0st_Q</a:t>
            </a:r>
            <a:r>
              <a:rPr lang="en-US" sz="2400" dirty="0">
                <a:ea typeface="+mn-lt"/>
                <a:cs typeface="+mn-lt"/>
              </a:rPr>
              <a:t>) (by </a:t>
            </a:r>
            <a:r>
              <a:rPr lang="en-US" sz="2400" dirty="0" err="1">
                <a:ea typeface="+mn-lt"/>
                <a:cs typeface="+mn-lt"/>
              </a:rPr>
              <a:t>Dr.Matt</a:t>
            </a:r>
            <a:r>
              <a:rPr lang="en-US" sz="2400" dirty="0">
                <a:ea typeface="+mn-lt"/>
                <a:cs typeface="+mn-lt"/>
              </a:rPr>
              <a:t> Winn: </a:t>
            </a:r>
            <a:r>
              <a:rPr lang="en-US" sz="2400" dirty="0">
                <a:ea typeface="+mn-lt"/>
                <a:cs typeface="+mn-lt"/>
                <a:hlinkClick r:id="rId4"/>
              </a:rPr>
              <a:t>http://www.mattwinn.com/</a:t>
            </a:r>
            <a:r>
              <a:rPr lang="en-US" sz="2400" dirty="0">
                <a:ea typeface="+mn-lt"/>
                <a:cs typeface="+mn-lt"/>
              </a:rPr>
              <a:t>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Other references for both of my Intermediate and Basic level workshop are listed here (with my personal summary notes for each): </a:t>
            </a:r>
            <a:r>
              <a:rPr lang="en-US" sz="2400" dirty="0">
                <a:ea typeface="+mn-lt"/>
                <a:cs typeface="+mn-lt"/>
                <a:hlinkClick r:id="rId5"/>
              </a:rPr>
              <a:t>Praat List of Resources.docx</a:t>
            </a:r>
          </a:p>
          <a:p>
            <a:r>
              <a:rPr lang="en-US" sz="1000" dirty="0">
                <a:ea typeface="+mn-lt"/>
                <a:cs typeface="+mn-lt"/>
              </a:rPr>
              <a:t>https://pennstateoffice365-my.sharepoint.com/:w:/r/personal/fkb1_psu_edu/Documents/Box%20Migration%20Data/CLS_LabManagers/Software,%20Hardware,%20and%20Tech/Software%20Information/Praat/Praat_Workshop/Praat%20Workshop%20(Yuka)/Praat%20List%20of%20Resources.docx?d=w7c2e8428eb8e4640ac90bd8dc3137412&amp;csf=1&amp;web=1&amp;e=ZFlPR4</a:t>
            </a:r>
            <a:endParaRPr lang="en-US" sz="1000" dirty="0">
              <a:cs typeface="Calibri" panose="020F0502020204030204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834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9F57C-8624-0746-9635-0435786D8413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A script we try today  -part2-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E6858-B666-A877-2DB1-7A41FA5DB7EC}"/>
              </a:ext>
            </a:extLst>
          </p:cNvPr>
          <p:cNvSpPr txBox="1"/>
          <p:nvPr/>
        </p:nvSpPr>
        <p:spPr>
          <a:xfrm>
            <a:off x="415635" y="1563584"/>
            <a:ext cx="6076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Univers Condensed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5A74A-C604-CF3A-6991-484BFBA74675}"/>
              </a:ext>
            </a:extLst>
          </p:cNvPr>
          <p:cNvSpPr/>
          <p:nvPr/>
        </p:nvSpPr>
        <p:spPr>
          <a:xfrm>
            <a:off x="169353" y="5154373"/>
            <a:ext cx="5866897" cy="1515784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866897"/>
                      <a:gd name="connsiteY0" fmla="*/ 252636 h 1515784"/>
                      <a:gd name="connsiteX1" fmla="*/ 252636 w 5866897"/>
                      <a:gd name="connsiteY1" fmla="*/ 0 h 1515784"/>
                      <a:gd name="connsiteX2" fmla="*/ 815607 w 5866897"/>
                      <a:gd name="connsiteY2" fmla="*/ 0 h 1515784"/>
                      <a:gd name="connsiteX3" fmla="*/ 1539426 w 5866897"/>
                      <a:gd name="connsiteY3" fmla="*/ 0 h 1515784"/>
                      <a:gd name="connsiteX4" fmla="*/ 2316862 w 5866897"/>
                      <a:gd name="connsiteY4" fmla="*/ 0 h 1515784"/>
                      <a:gd name="connsiteX5" fmla="*/ 3094297 w 5866897"/>
                      <a:gd name="connsiteY5" fmla="*/ 0 h 1515784"/>
                      <a:gd name="connsiteX6" fmla="*/ 3818117 w 5866897"/>
                      <a:gd name="connsiteY6" fmla="*/ 0 h 1515784"/>
                      <a:gd name="connsiteX7" fmla="*/ 4488320 w 5866897"/>
                      <a:gd name="connsiteY7" fmla="*/ 0 h 1515784"/>
                      <a:gd name="connsiteX8" fmla="*/ 5614261 w 5866897"/>
                      <a:gd name="connsiteY8" fmla="*/ 0 h 1515784"/>
                      <a:gd name="connsiteX9" fmla="*/ 5866897 w 5866897"/>
                      <a:gd name="connsiteY9" fmla="*/ 252636 h 1515784"/>
                      <a:gd name="connsiteX10" fmla="*/ 5866897 w 5866897"/>
                      <a:gd name="connsiteY10" fmla="*/ 767997 h 1515784"/>
                      <a:gd name="connsiteX11" fmla="*/ 5866897 w 5866897"/>
                      <a:gd name="connsiteY11" fmla="*/ 1263148 h 1515784"/>
                      <a:gd name="connsiteX12" fmla="*/ 5614261 w 5866897"/>
                      <a:gd name="connsiteY12" fmla="*/ 1515784 h 1515784"/>
                      <a:gd name="connsiteX13" fmla="*/ 4836825 w 5866897"/>
                      <a:gd name="connsiteY13" fmla="*/ 1515784 h 1515784"/>
                      <a:gd name="connsiteX14" fmla="*/ 4166622 w 5866897"/>
                      <a:gd name="connsiteY14" fmla="*/ 1515784 h 1515784"/>
                      <a:gd name="connsiteX15" fmla="*/ 3389187 w 5866897"/>
                      <a:gd name="connsiteY15" fmla="*/ 1515784 h 1515784"/>
                      <a:gd name="connsiteX16" fmla="*/ 2826216 w 5866897"/>
                      <a:gd name="connsiteY16" fmla="*/ 1515784 h 1515784"/>
                      <a:gd name="connsiteX17" fmla="*/ 2263245 w 5866897"/>
                      <a:gd name="connsiteY17" fmla="*/ 1515784 h 1515784"/>
                      <a:gd name="connsiteX18" fmla="*/ 1646659 w 5866897"/>
                      <a:gd name="connsiteY18" fmla="*/ 1515784 h 1515784"/>
                      <a:gd name="connsiteX19" fmla="*/ 869223 w 5866897"/>
                      <a:gd name="connsiteY19" fmla="*/ 1515784 h 1515784"/>
                      <a:gd name="connsiteX20" fmla="*/ 252636 w 5866897"/>
                      <a:gd name="connsiteY20" fmla="*/ 1515784 h 1515784"/>
                      <a:gd name="connsiteX21" fmla="*/ 0 w 5866897"/>
                      <a:gd name="connsiteY21" fmla="*/ 1263148 h 1515784"/>
                      <a:gd name="connsiteX22" fmla="*/ 0 w 5866897"/>
                      <a:gd name="connsiteY22" fmla="*/ 737682 h 1515784"/>
                      <a:gd name="connsiteX23" fmla="*/ 0 w 5866897"/>
                      <a:gd name="connsiteY23" fmla="*/ 252636 h 1515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866897" h="1515784" fill="none" extrusionOk="0">
                        <a:moveTo>
                          <a:pt x="0" y="252636"/>
                        </a:moveTo>
                        <a:cubicBezTo>
                          <a:pt x="14025" y="114349"/>
                          <a:pt x="94345" y="739"/>
                          <a:pt x="252636" y="0"/>
                        </a:cubicBezTo>
                        <a:cubicBezTo>
                          <a:pt x="477455" y="-14492"/>
                          <a:pt x="643582" y="-720"/>
                          <a:pt x="815607" y="0"/>
                        </a:cubicBezTo>
                        <a:cubicBezTo>
                          <a:pt x="987632" y="720"/>
                          <a:pt x="1214143" y="-1901"/>
                          <a:pt x="1539426" y="0"/>
                        </a:cubicBezTo>
                        <a:cubicBezTo>
                          <a:pt x="1864709" y="1901"/>
                          <a:pt x="2000336" y="4737"/>
                          <a:pt x="2316862" y="0"/>
                        </a:cubicBezTo>
                        <a:cubicBezTo>
                          <a:pt x="2633388" y="-4737"/>
                          <a:pt x="2719631" y="-1621"/>
                          <a:pt x="3094297" y="0"/>
                        </a:cubicBezTo>
                        <a:cubicBezTo>
                          <a:pt x="3468964" y="1621"/>
                          <a:pt x="3558179" y="-1751"/>
                          <a:pt x="3818117" y="0"/>
                        </a:cubicBezTo>
                        <a:cubicBezTo>
                          <a:pt x="4078055" y="1751"/>
                          <a:pt x="4341370" y="-18433"/>
                          <a:pt x="4488320" y="0"/>
                        </a:cubicBezTo>
                        <a:cubicBezTo>
                          <a:pt x="4635270" y="18433"/>
                          <a:pt x="5251195" y="-42519"/>
                          <a:pt x="5614261" y="0"/>
                        </a:cubicBezTo>
                        <a:cubicBezTo>
                          <a:pt x="5764328" y="10777"/>
                          <a:pt x="5854035" y="118325"/>
                          <a:pt x="5866897" y="252636"/>
                        </a:cubicBezTo>
                        <a:cubicBezTo>
                          <a:pt x="5871229" y="435413"/>
                          <a:pt x="5868510" y="664510"/>
                          <a:pt x="5866897" y="767997"/>
                        </a:cubicBezTo>
                        <a:cubicBezTo>
                          <a:pt x="5865284" y="871484"/>
                          <a:pt x="5861877" y="1136250"/>
                          <a:pt x="5866897" y="1263148"/>
                        </a:cubicBezTo>
                        <a:cubicBezTo>
                          <a:pt x="5880893" y="1378597"/>
                          <a:pt x="5749633" y="1485612"/>
                          <a:pt x="5614261" y="1515784"/>
                        </a:cubicBezTo>
                        <a:cubicBezTo>
                          <a:pt x="5247468" y="1539200"/>
                          <a:pt x="5110455" y="1498048"/>
                          <a:pt x="4836825" y="1515784"/>
                        </a:cubicBezTo>
                        <a:cubicBezTo>
                          <a:pt x="4563195" y="1533520"/>
                          <a:pt x="4363030" y="1533870"/>
                          <a:pt x="4166622" y="1515784"/>
                        </a:cubicBezTo>
                        <a:cubicBezTo>
                          <a:pt x="3970214" y="1497698"/>
                          <a:pt x="3549114" y="1486193"/>
                          <a:pt x="3389187" y="1515784"/>
                        </a:cubicBezTo>
                        <a:cubicBezTo>
                          <a:pt x="3229260" y="1545375"/>
                          <a:pt x="3019295" y="1542498"/>
                          <a:pt x="2826216" y="1515784"/>
                        </a:cubicBezTo>
                        <a:cubicBezTo>
                          <a:pt x="2633137" y="1489070"/>
                          <a:pt x="2434259" y="1499500"/>
                          <a:pt x="2263245" y="1515784"/>
                        </a:cubicBezTo>
                        <a:cubicBezTo>
                          <a:pt x="2092231" y="1532068"/>
                          <a:pt x="1855403" y="1533650"/>
                          <a:pt x="1646659" y="1515784"/>
                        </a:cubicBezTo>
                        <a:cubicBezTo>
                          <a:pt x="1437915" y="1497918"/>
                          <a:pt x="1191136" y="1514190"/>
                          <a:pt x="869223" y="1515784"/>
                        </a:cubicBezTo>
                        <a:cubicBezTo>
                          <a:pt x="547310" y="1517378"/>
                          <a:pt x="406733" y="1518867"/>
                          <a:pt x="252636" y="1515784"/>
                        </a:cubicBezTo>
                        <a:cubicBezTo>
                          <a:pt x="88064" y="1500723"/>
                          <a:pt x="-21114" y="1429067"/>
                          <a:pt x="0" y="1263148"/>
                        </a:cubicBezTo>
                        <a:cubicBezTo>
                          <a:pt x="26134" y="1054635"/>
                          <a:pt x="19180" y="957936"/>
                          <a:pt x="0" y="737682"/>
                        </a:cubicBezTo>
                        <a:cubicBezTo>
                          <a:pt x="-19180" y="517428"/>
                          <a:pt x="-19872" y="448674"/>
                          <a:pt x="0" y="252636"/>
                        </a:cubicBezTo>
                        <a:close/>
                      </a:path>
                      <a:path w="5866897" h="1515784" stroke="0" extrusionOk="0">
                        <a:moveTo>
                          <a:pt x="0" y="252636"/>
                        </a:moveTo>
                        <a:cubicBezTo>
                          <a:pt x="7738" y="89417"/>
                          <a:pt x="115661" y="15476"/>
                          <a:pt x="252636" y="0"/>
                        </a:cubicBezTo>
                        <a:cubicBezTo>
                          <a:pt x="487813" y="-23225"/>
                          <a:pt x="597175" y="13428"/>
                          <a:pt x="761990" y="0"/>
                        </a:cubicBezTo>
                        <a:cubicBezTo>
                          <a:pt x="926805" y="-13428"/>
                          <a:pt x="1265634" y="-37021"/>
                          <a:pt x="1539426" y="0"/>
                        </a:cubicBezTo>
                        <a:cubicBezTo>
                          <a:pt x="1813218" y="37021"/>
                          <a:pt x="2059960" y="10705"/>
                          <a:pt x="2209629" y="0"/>
                        </a:cubicBezTo>
                        <a:cubicBezTo>
                          <a:pt x="2359298" y="-10705"/>
                          <a:pt x="2529852" y="18345"/>
                          <a:pt x="2826216" y="0"/>
                        </a:cubicBezTo>
                        <a:cubicBezTo>
                          <a:pt x="3122580" y="-18345"/>
                          <a:pt x="3138800" y="16567"/>
                          <a:pt x="3335570" y="0"/>
                        </a:cubicBezTo>
                        <a:cubicBezTo>
                          <a:pt x="3532340" y="-16567"/>
                          <a:pt x="3755830" y="34429"/>
                          <a:pt x="4113006" y="0"/>
                        </a:cubicBezTo>
                        <a:cubicBezTo>
                          <a:pt x="4470182" y="-34429"/>
                          <a:pt x="4525424" y="-6117"/>
                          <a:pt x="4890442" y="0"/>
                        </a:cubicBezTo>
                        <a:cubicBezTo>
                          <a:pt x="5255460" y="6117"/>
                          <a:pt x="5454886" y="16148"/>
                          <a:pt x="5614261" y="0"/>
                        </a:cubicBezTo>
                        <a:cubicBezTo>
                          <a:pt x="5759093" y="-12786"/>
                          <a:pt x="5855336" y="120581"/>
                          <a:pt x="5866897" y="252636"/>
                        </a:cubicBezTo>
                        <a:cubicBezTo>
                          <a:pt x="5881014" y="360413"/>
                          <a:pt x="5842429" y="648048"/>
                          <a:pt x="5866897" y="747787"/>
                        </a:cubicBezTo>
                        <a:cubicBezTo>
                          <a:pt x="5891365" y="847526"/>
                          <a:pt x="5842766" y="1144560"/>
                          <a:pt x="5866897" y="1263148"/>
                        </a:cubicBezTo>
                        <a:cubicBezTo>
                          <a:pt x="5868666" y="1405697"/>
                          <a:pt x="5740966" y="1522946"/>
                          <a:pt x="5614261" y="1515784"/>
                        </a:cubicBezTo>
                        <a:cubicBezTo>
                          <a:pt x="5482001" y="1517818"/>
                          <a:pt x="5191544" y="1529686"/>
                          <a:pt x="4997674" y="1515784"/>
                        </a:cubicBezTo>
                        <a:cubicBezTo>
                          <a:pt x="4803804" y="1501882"/>
                          <a:pt x="4519759" y="1507923"/>
                          <a:pt x="4273855" y="1515784"/>
                        </a:cubicBezTo>
                        <a:cubicBezTo>
                          <a:pt x="4027951" y="1523645"/>
                          <a:pt x="3955277" y="1508366"/>
                          <a:pt x="3764500" y="1515784"/>
                        </a:cubicBezTo>
                        <a:cubicBezTo>
                          <a:pt x="3573723" y="1523202"/>
                          <a:pt x="3489289" y="1513283"/>
                          <a:pt x="3255146" y="1515784"/>
                        </a:cubicBezTo>
                        <a:cubicBezTo>
                          <a:pt x="3021003" y="1518285"/>
                          <a:pt x="2891812" y="1541625"/>
                          <a:pt x="2531327" y="1515784"/>
                        </a:cubicBezTo>
                        <a:cubicBezTo>
                          <a:pt x="2170842" y="1489943"/>
                          <a:pt x="2238180" y="1518860"/>
                          <a:pt x="2021972" y="1515784"/>
                        </a:cubicBezTo>
                        <a:cubicBezTo>
                          <a:pt x="1805765" y="1512708"/>
                          <a:pt x="1619142" y="1543539"/>
                          <a:pt x="1459002" y="1515784"/>
                        </a:cubicBezTo>
                        <a:cubicBezTo>
                          <a:pt x="1298862" y="1488030"/>
                          <a:pt x="1112249" y="1493310"/>
                          <a:pt x="949647" y="1515784"/>
                        </a:cubicBezTo>
                        <a:cubicBezTo>
                          <a:pt x="787045" y="1538258"/>
                          <a:pt x="426850" y="1483377"/>
                          <a:pt x="252636" y="1515784"/>
                        </a:cubicBezTo>
                        <a:cubicBezTo>
                          <a:pt x="134780" y="1523610"/>
                          <a:pt x="-13851" y="1396086"/>
                          <a:pt x="0" y="1263148"/>
                        </a:cubicBezTo>
                        <a:cubicBezTo>
                          <a:pt x="-3268" y="1123907"/>
                          <a:pt x="-7009" y="913469"/>
                          <a:pt x="0" y="747787"/>
                        </a:cubicBezTo>
                        <a:cubicBezTo>
                          <a:pt x="7009" y="582105"/>
                          <a:pt x="4751" y="403122"/>
                          <a:pt x="0" y="25263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You have this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</a:rPr>
              <a:t>Diapix</a:t>
            </a:r>
            <a:r>
              <a:rPr lang="en-US" b="1" dirty="0">
                <a:solidFill>
                  <a:schemeClr val="tx1"/>
                </a:solidFill>
                <a:latin typeface="Univers Condensed Light"/>
              </a:rPr>
              <a:t> corpus data: </a:t>
            </a:r>
            <a:endParaRPr lang="en-US" dirty="0">
              <a:solidFill>
                <a:schemeClr val="tx1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- spontaneous speech data between 2 people </a:t>
            </a:r>
            <a:endParaRPr lang="en-US" b="1">
              <a:solidFill>
                <a:schemeClr val="tx1"/>
              </a:solidFill>
              <a:latin typeface="Univers Condensed Light"/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</a:rPr>
              <a:t>- Sound </a:t>
            </a:r>
            <a:r>
              <a:rPr lang="en-US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(1 channel /person) &amp;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TextGrid</a:t>
            </a:r>
            <a:r>
              <a:rPr lang="en-US" b="1" dirty="0">
                <a:solidFill>
                  <a:schemeClr val="tx1"/>
                </a:solidFill>
                <a:latin typeface="Univers Condensed Light"/>
                <a:ea typeface="+mn-lt"/>
                <a:cs typeface="+mn-lt"/>
              </a:rPr>
              <a:t> (word &amp; sound annotation)</a:t>
            </a:r>
            <a:endParaRPr lang="en-US" b="1" dirty="0" err="1">
              <a:solidFill>
                <a:schemeClr val="tx1"/>
              </a:solidFill>
              <a:latin typeface="Univers Condensed Light"/>
              <a:cs typeface="Calibri" panose="020F0502020204030204"/>
            </a:endParaRP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-  You have this </a:t>
            </a:r>
            <a:r>
              <a:rPr lang="en-US" b="1" dirty="0" err="1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Sound&amp;TextGrid</a:t>
            </a:r>
            <a:r>
              <a:rPr lang="en-US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 set for 22 pairs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09B3E8FA-2900-DC35-2511-B3D39B24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4" y="1139419"/>
            <a:ext cx="8938160" cy="389632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852822-6545-C5CC-A58A-2247D124203D}"/>
              </a:ext>
            </a:extLst>
          </p:cNvPr>
          <p:cNvSpPr/>
          <p:nvPr/>
        </p:nvSpPr>
        <p:spPr>
          <a:xfrm>
            <a:off x="6304937" y="5154373"/>
            <a:ext cx="5678871" cy="1515784"/>
          </a:xfrm>
          <a:prstGeom prst="roundRect">
            <a:avLst/>
          </a:prstGeom>
          <a:solidFill>
            <a:srgbClr val="FFE6F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5678871"/>
                      <a:gd name="connsiteY0" fmla="*/ 252636 h 1515784"/>
                      <a:gd name="connsiteX1" fmla="*/ 252636 w 5678871"/>
                      <a:gd name="connsiteY1" fmla="*/ 0 h 1515784"/>
                      <a:gd name="connsiteX2" fmla="*/ 795864 w 5678871"/>
                      <a:gd name="connsiteY2" fmla="*/ 0 h 1515784"/>
                      <a:gd name="connsiteX3" fmla="*/ 1494300 w 5678871"/>
                      <a:gd name="connsiteY3" fmla="*/ 0 h 1515784"/>
                      <a:gd name="connsiteX4" fmla="*/ 2244472 w 5678871"/>
                      <a:gd name="connsiteY4" fmla="*/ 0 h 1515784"/>
                      <a:gd name="connsiteX5" fmla="*/ 2994643 w 5678871"/>
                      <a:gd name="connsiteY5" fmla="*/ 0 h 1515784"/>
                      <a:gd name="connsiteX6" fmla="*/ 3693079 w 5678871"/>
                      <a:gd name="connsiteY6" fmla="*/ 0 h 1515784"/>
                      <a:gd name="connsiteX7" fmla="*/ 4339779 w 5678871"/>
                      <a:gd name="connsiteY7" fmla="*/ 0 h 1515784"/>
                      <a:gd name="connsiteX8" fmla="*/ 5426235 w 5678871"/>
                      <a:gd name="connsiteY8" fmla="*/ 0 h 1515784"/>
                      <a:gd name="connsiteX9" fmla="*/ 5678871 w 5678871"/>
                      <a:gd name="connsiteY9" fmla="*/ 252636 h 1515784"/>
                      <a:gd name="connsiteX10" fmla="*/ 5678871 w 5678871"/>
                      <a:gd name="connsiteY10" fmla="*/ 767997 h 1515784"/>
                      <a:gd name="connsiteX11" fmla="*/ 5678871 w 5678871"/>
                      <a:gd name="connsiteY11" fmla="*/ 1263148 h 1515784"/>
                      <a:gd name="connsiteX12" fmla="*/ 5426235 w 5678871"/>
                      <a:gd name="connsiteY12" fmla="*/ 1515784 h 1515784"/>
                      <a:gd name="connsiteX13" fmla="*/ 4676063 w 5678871"/>
                      <a:gd name="connsiteY13" fmla="*/ 1515784 h 1515784"/>
                      <a:gd name="connsiteX14" fmla="*/ 4029363 w 5678871"/>
                      <a:gd name="connsiteY14" fmla="*/ 1515784 h 1515784"/>
                      <a:gd name="connsiteX15" fmla="*/ 3279191 w 5678871"/>
                      <a:gd name="connsiteY15" fmla="*/ 1515784 h 1515784"/>
                      <a:gd name="connsiteX16" fmla="*/ 2735964 w 5678871"/>
                      <a:gd name="connsiteY16" fmla="*/ 1515784 h 1515784"/>
                      <a:gd name="connsiteX17" fmla="*/ 2192736 w 5678871"/>
                      <a:gd name="connsiteY17" fmla="*/ 1515784 h 1515784"/>
                      <a:gd name="connsiteX18" fmla="*/ 1597772 w 5678871"/>
                      <a:gd name="connsiteY18" fmla="*/ 1515784 h 1515784"/>
                      <a:gd name="connsiteX19" fmla="*/ 847600 w 5678871"/>
                      <a:gd name="connsiteY19" fmla="*/ 1515784 h 1515784"/>
                      <a:gd name="connsiteX20" fmla="*/ 252636 w 5678871"/>
                      <a:gd name="connsiteY20" fmla="*/ 1515784 h 1515784"/>
                      <a:gd name="connsiteX21" fmla="*/ 0 w 5678871"/>
                      <a:gd name="connsiteY21" fmla="*/ 1263148 h 1515784"/>
                      <a:gd name="connsiteX22" fmla="*/ 0 w 5678871"/>
                      <a:gd name="connsiteY22" fmla="*/ 737682 h 1515784"/>
                      <a:gd name="connsiteX23" fmla="*/ 0 w 5678871"/>
                      <a:gd name="connsiteY23" fmla="*/ 252636 h 1515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678871" h="1515784" fill="none" extrusionOk="0">
                        <a:moveTo>
                          <a:pt x="0" y="252636"/>
                        </a:moveTo>
                        <a:cubicBezTo>
                          <a:pt x="14025" y="114349"/>
                          <a:pt x="94345" y="739"/>
                          <a:pt x="252636" y="0"/>
                        </a:cubicBezTo>
                        <a:cubicBezTo>
                          <a:pt x="388309" y="-6646"/>
                          <a:pt x="612383" y="9666"/>
                          <a:pt x="795864" y="0"/>
                        </a:cubicBezTo>
                        <a:cubicBezTo>
                          <a:pt x="979345" y="-9666"/>
                          <a:pt x="1326405" y="10466"/>
                          <a:pt x="1494300" y="0"/>
                        </a:cubicBezTo>
                        <a:cubicBezTo>
                          <a:pt x="1662195" y="-10466"/>
                          <a:pt x="1906596" y="25321"/>
                          <a:pt x="2244472" y="0"/>
                        </a:cubicBezTo>
                        <a:cubicBezTo>
                          <a:pt x="2582348" y="-25321"/>
                          <a:pt x="2754446" y="-22265"/>
                          <a:pt x="2994643" y="0"/>
                        </a:cubicBezTo>
                        <a:cubicBezTo>
                          <a:pt x="3234840" y="22265"/>
                          <a:pt x="3352905" y="-26919"/>
                          <a:pt x="3693079" y="0"/>
                        </a:cubicBezTo>
                        <a:cubicBezTo>
                          <a:pt x="4033253" y="26919"/>
                          <a:pt x="4196662" y="14349"/>
                          <a:pt x="4339779" y="0"/>
                        </a:cubicBezTo>
                        <a:cubicBezTo>
                          <a:pt x="4482896" y="-14349"/>
                          <a:pt x="5050873" y="-6005"/>
                          <a:pt x="5426235" y="0"/>
                        </a:cubicBezTo>
                        <a:cubicBezTo>
                          <a:pt x="5576302" y="10777"/>
                          <a:pt x="5666009" y="118325"/>
                          <a:pt x="5678871" y="252636"/>
                        </a:cubicBezTo>
                        <a:cubicBezTo>
                          <a:pt x="5683203" y="435413"/>
                          <a:pt x="5680484" y="664510"/>
                          <a:pt x="5678871" y="767997"/>
                        </a:cubicBezTo>
                        <a:cubicBezTo>
                          <a:pt x="5677258" y="871484"/>
                          <a:pt x="5673851" y="1136250"/>
                          <a:pt x="5678871" y="1263148"/>
                        </a:cubicBezTo>
                        <a:cubicBezTo>
                          <a:pt x="5692867" y="1378597"/>
                          <a:pt x="5561607" y="1485612"/>
                          <a:pt x="5426235" y="1515784"/>
                        </a:cubicBezTo>
                        <a:cubicBezTo>
                          <a:pt x="5157082" y="1507716"/>
                          <a:pt x="5040890" y="1488588"/>
                          <a:pt x="4676063" y="1515784"/>
                        </a:cubicBezTo>
                        <a:cubicBezTo>
                          <a:pt x="4311236" y="1542980"/>
                          <a:pt x="4243597" y="1538258"/>
                          <a:pt x="4029363" y="1515784"/>
                        </a:cubicBezTo>
                        <a:cubicBezTo>
                          <a:pt x="3815129" y="1493310"/>
                          <a:pt x="3498849" y="1521829"/>
                          <a:pt x="3279191" y="1515784"/>
                        </a:cubicBezTo>
                        <a:cubicBezTo>
                          <a:pt x="3059533" y="1509739"/>
                          <a:pt x="2988168" y="1500617"/>
                          <a:pt x="2735964" y="1515784"/>
                        </a:cubicBezTo>
                        <a:cubicBezTo>
                          <a:pt x="2483760" y="1530951"/>
                          <a:pt x="2426507" y="1520083"/>
                          <a:pt x="2192736" y="1515784"/>
                        </a:cubicBezTo>
                        <a:cubicBezTo>
                          <a:pt x="1958965" y="1511485"/>
                          <a:pt x="1875021" y="1490247"/>
                          <a:pt x="1597772" y="1515784"/>
                        </a:cubicBezTo>
                        <a:cubicBezTo>
                          <a:pt x="1320523" y="1541321"/>
                          <a:pt x="1174504" y="1508355"/>
                          <a:pt x="847600" y="1515784"/>
                        </a:cubicBezTo>
                        <a:cubicBezTo>
                          <a:pt x="520696" y="1523213"/>
                          <a:pt x="527208" y="1517340"/>
                          <a:pt x="252636" y="1515784"/>
                        </a:cubicBezTo>
                        <a:cubicBezTo>
                          <a:pt x="88064" y="1500723"/>
                          <a:pt x="-21114" y="1429067"/>
                          <a:pt x="0" y="1263148"/>
                        </a:cubicBezTo>
                        <a:cubicBezTo>
                          <a:pt x="26134" y="1054635"/>
                          <a:pt x="19180" y="957936"/>
                          <a:pt x="0" y="737682"/>
                        </a:cubicBezTo>
                        <a:cubicBezTo>
                          <a:pt x="-19180" y="517428"/>
                          <a:pt x="-19872" y="448674"/>
                          <a:pt x="0" y="252636"/>
                        </a:cubicBezTo>
                        <a:close/>
                      </a:path>
                      <a:path w="5678871" h="1515784" stroke="0" extrusionOk="0">
                        <a:moveTo>
                          <a:pt x="0" y="252636"/>
                        </a:moveTo>
                        <a:cubicBezTo>
                          <a:pt x="7738" y="89417"/>
                          <a:pt x="115661" y="15476"/>
                          <a:pt x="252636" y="0"/>
                        </a:cubicBezTo>
                        <a:cubicBezTo>
                          <a:pt x="459470" y="-17145"/>
                          <a:pt x="539780" y="-13733"/>
                          <a:pt x="744128" y="0"/>
                        </a:cubicBezTo>
                        <a:cubicBezTo>
                          <a:pt x="948476" y="13733"/>
                          <a:pt x="1281698" y="-24877"/>
                          <a:pt x="1494300" y="0"/>
                        </a:cubicBezTo>
                        <a:cubicBezTo>
                          <a:pt x="1706902" y="24877"/>
                          <a:pt x="1977503" y="-9640"/>
                          <a:pt x="2141000" y="0"/>
                        </a:cubicBezTo>
                        <a:cubicBezTo>
                          <a:pt x="2304497" y="9640"/>
                          <a:pt x="2484382" y="-681"/>
                          <a:pt x="2735964" y="0"/>
                        </a:cubicBezTo>
                        <a:cubicBezTo>
                          <a:pt x="2987546" y="681"/>
                          <a:pt x="3090570" y="-16696"/>
                          <a:pt x="3227455" y="0"/>
                        </a:cubicBezTo>
                        <a:cubicBezTo>
                          <a:pt x="3364340" y="16696"/>
                          <a:pt x="3822752" y="-26072"/>
                          <a:pt x="3977627" y="0"/>
                        </a:cubicBezTo>
                        <a:cubicBezTo>
                          <a:pt x="4132502" y="26072"/>
                          <a:pt x="4524075" y="27484"/>
                          <a:pt x="4727799" y="0"/>
                        </a:cubicBezTo>
                        <a:cubicBezTo>
                          <a:pt x="4931523" y="-27484"/>
                          <a:pt x="5157048" y="-20018"/>
                          <a:pt x="5426235" y="0"/>
                        </a:cubicBezTo>
                        <a:cubicBezTo>
                          <a:pt x="5571067" y="-12786"/>
                          <a:pt x="5667310" y="120581"/>
                          <a:pt x="5678871" y="252636"/>
                        </a:cubicBezTo>
                        <a:cubicBezTo>
                          <a:pt x="5692988" y="360413"/>
                          <a:pt x="5654403" y="648048"/>
                          <a:pt x="5678871" y="747787"/>
                        </a:cubicBezTo>
                        <a:cubicBezTo>
                          <a:pt x="5703339" y="847526"/>
                          <a:pt x="5654740" y="1144560"/>
                          <a:pt x="5678871" y="1263148"/>
                        </a:cubicBezTo>
                        <a:cubicBezTo>
                          <a:pt x="5680640" y="1405697"/>
                          <a:pt x="5552940" y="1522946"/>
                          <a:pt x="5426235" y="1515784"/>
                        </a:cubicBezTo>
                        <a:cubicBezTo>
                          <a:pt x="5266561" y="1511671"/>
                          <a:pt x="5083774" y="1536266"/>
                          <a:pt x="4831271" y="1515784"/>
                        </a:cubicBezTo>
                        <a:cubicBezTo>
                          <a:pt x="4578768" y="1495302"/>
                          <a:pt x="4329807" y="1524788"/>
                          <a:pt x="4132835" y="1515784"/>
                        </a:cubicBezTo>
                        <a:cubicBezTo>
                          <a:pt x="3935863" y="1506780"/>
                          <a:pt x="3760181" y="1525010"/>
                          <a:pt x="3641343" y="1515784"/>
                        </a:cubicBezTo>
                        <a:cubicBezTo>
                          <a:pt x="3522505" y="1506558"/>
                          <a:pt x="3384405" y="1534327"/>
                          <a:pt x="3149851" y="1515784"/>
                        </a:cubicBezTo>
                        <a:cubicBezTo>
                          <a:pt x="2915297" y="1497241"/>
                          <a:pt x="2741218" y="1527178"/>
                          <a:pt x="2451416" y="1515784"/>
                        </a:cubicBezTo>
                        <a:cubicBezTo>
                          <a:pt x="2161615" y="1504390"/>
                          <a:pt x="2156333" y="1534255"/>
                          <a:pt x="1959924" y="1515784"/>
                        </a:cubicBezTo>
                        <a:cubicBezTo>
                          <a:pt x="1763515" y="1497313"/>
                          <a:pt x="1638896" y="1542534"/>
                          <a:pt x="1416696" y="1515784"/>
                        </a:cubicBezTo>
                        <a:cubicBezTo>
                          <a:pt x="1194496" y="1489034"/>
                          <a:pt x="1088339" y="1526639"/>
                          <a:pt x="925204" y="1515784"/>
                        </a:cubicBezTo>
                        <a:cubicBezTo>
                          <a:pt x="762069" y="1504929"/>
                          <a:pt x="455840" y="1545427"/>
                          <a:pt x="252636" y="1515784"/>
                        </a:cubicBezTo>
                        <a:cubicBezTo>
                          <a:pt x="134780" y="1523610"/>
                          <a:pt x="-13851" y="1396086"/>
                          <a:pt x="0" y="1263148"/>
                        </a:cubicBezTo>
                        <a:cubicBezTo>
                          <a:pt x="-3268" y="1123907"/>
                          <a:pt x="-7009" y="913469"/>
                          <a:pt x="0" y="747787"/>
                        </a:cubicBezTo>
                        <a:cubicBezTo>
                          <a:pt x="7009" y="582105"/>
                          <a:pt x="4751" y="403122"/>
                          <a:pt x="0" y="25263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You want:</a:t>
            </a: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- average formants values of each vowel, for each speaker</a:t>
            </a:r>
          </a:p>
          <a:p>
            <a:r>
              <a:rPr lang="en-US" b="1" dirty="0">
                <a:solidFill>
                  <a:schemeClr val="tx1"/>
                </a:solidFill>
                <a:latin typeface="Univers Condensed Light"/>
                <a:cs typeface="Calibri" panose="020F0502020204030204"/>
              </a:rPr>
              <a:t>- total number of turns, for each speaker</a:t>
            </a:r>
          </a:p>
        </p:txBody>
      </p:sp>
    </p:spTree>
    <p:extLst>
      <p:ext uri="{BB962C8B-B14F-4D97-AF65-F5344CB8AC3E}">
        <p14:creationId xmlns:p14="http://schemas.microsoft.com/office/powerpoint/2010/main" val="48803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40FC-7DD0-F9C4-4873-34EA6433A7CE}"/>
              </a:ext>
            </a:extLst>
          </p:cNvPr>
          <p:cNvSpPr txBox="1"/>
          <p:nvPr/>
        </p:nvSpPr>
        <p:spPr>
          <a:xfrm>
            <a:off x="10390909" y="6452260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Univers Condensed Light"/>
              </a:rPr>
              <a:t>Part 1. Intro:  </a:t>
            </a:r>
            <a:r>
              <a:rPr lang="en-US" dirty="0">
                <a:latin typeface="Univers Condensed Light"/>
              </a:rPr>
              <a:t>p6/7</a:t>
            </a:r>
            <a:endParaRPr lang="en-US">
              <a:latin typeface="Univers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1E93-B799-9BD0-2F28-2D23F6EB95C0}"/>
              </a:ext>
            </a:extLst>
          </p:cNvPr>
          <p:cNvSpPr txBox="1"/>
          <p:nvPr/>
        </p:nvSpPr>
        <p:spPr>
          <a:xfrm>
            <a:off x="376051" y="3067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800" dirty="0">
              <a:latin typeface="Univers Condensed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31F9C-694C-F8D8-60B0-AB4642B5A4DF}"/>
              </a:ext>
            </a:extLst>
          </p:cNvPr>
          <p:cNvSpPr txBox="1"/>
          <p:nvPr/>
        </p:nvSpPr>
        <p:spPr>
          <a:xfrm>
            <a:off x="528451" y="459178"/>
            <a:ext cx="114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Univers Condensed Light"/>
              </a:rPr>
              <a:t>General Script Structure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8D058-660D-CC41-4BFE-39A456EB7F9D}"/>
              </a:ext>
            </a:extLst>
          </p:cNvPr>
          <p:cNvSpPr txBox="1"/>
          <p:nvPr/>
        </p:nvSpPr>
        <p:spPr>
          <a:xfrm>
            <a:off x="573973" y="1286493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1. Title, Readme, Dates, Rights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8187D-10F7-230B-0B11-324FBBECBF32}"/>
              </a:ext>
            </a:extLst>
          </p:cNvPr>
          <p:cNvSpPr txBox="1"/>
          <p:nvPr/>
        </p:nvSpPr>
        <p:spPr>
          <a:xfrm>
            <a:off x="2681843" y="2375063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2-1. Set up a "</a:t>
            </a:r>
            <a:r>
              <a:rPr lang="en-US" sz="2400" b="1" dirty="0">
                <a:latin typeface="Univers Condensed Light"/>
              </a:rPr>
              <a:t>form</a:t>
            </a:r>
            <a:r>
              <a:rPr lang="en-US" sz="2400" dirty="0">
                <a:latin typeface="Univers Condensed Light"/>
              </a:rPr>
              <a:t>"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0A051-FC2D-BC46-B97A-8E1BB9194B72}"/>
              </a:ext>
            </a:extLst>
          </p:cNvPr>
          <p:cNvSpPr txBox="1"/>
          <p:nvPr/>
        </p:nvSpPr>
        <p:spPr>
          <a:xfrm>
            <a:off x="573971" y="4027713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2. Body script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5E0AD-3E9F-4E47-C1ED-900171FF2E9C}"/>
              </a:ext>
            </a:extLst>
          </p:cNvPr>
          <p:cNvSpPr txBox="1"/>
          <p:nvPr/>
        </p:nvSpPr>
        <p:spPr>
          <a:xfrm>
            <a:off x="2681843" y="3196441"/>
            <a:ext cx="393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2-2. Set up the </a:t>
            </a:r>
            <a:r>
              <a:rPr lang="en-US" sz="2400" b="1" dirty="0">
                <a:latin typeface="Univers Condensed Light"/>
              </a:rPr>
              <a:t>directory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33987-BAA9-8C47-54E7-59D473B049AE}"/>
              </a:ext>
            </a:extLst>
          </p:cNvPr>
          <p:cNvSpPr txBox="1"/>
          <p:nvPr/>
        </p:nvSpPr>
        <p:spPr>
          <a:xfrm>
            <a:off x="2681843" y="3928752"/>
            <a:ext cx="840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2-3. </a:t>
            </a:r>
            <a:r>
              <a:rPr lang="en-US" sz="2400" b="1" dirty="0">
                <a:latin typeface="Univers Condensed Light"/>
              </a:rPr>
              <a:t>Loops</a:t>
            </a:r>
          </a:p>
          <a:p>
            <a:r>
              <a:rPr lang="en-US" sz="2400" dirty="0">
                <a:latin typeface="Univers Condensed Light"/>
              </a:rPr>
              <a:t>     - "I will repeat the same action below, for this input to that output"</a:t>
            </a:r>
          </a:p>
          <a:p>
            <a:r>
              <a:rPr lang="en-US" sz="2400" dirty="0">
                <a:latin typeface="Univers Condensed Light"/>
              </a:rPr>
              <a:t>     - "import this sound, grab click on that object, do this function"</a:t>
            </a:r>
          </a:p>
          <a:p>
            <a:r>
              <a:rPr lang="en-US" sz="2400" dirty="0">
                <a:latin typeface="Univers Condensed Light"/>
              </a:rPr>
              <a:t>     - "I save that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EF80E-8A1B-EE9D-7FD1-5C2B46281E5D}"/>
              </a:ext>
            </a:extLst>
          </p:cNvPr>
          <p:cNvSpPr txBox="1"/>
          <p:nvPr/>
        </p:nvSpPr>
        <p:spPr>
          <a:xfrm>
            <a:off x="2681842" y="5898077"/>
            <a:ext cx="43245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Condensed Light"/>
              </a:rPr>
              <a:t>2-4. Producing products (</a:t>
            </a:r>
            <a:r>
              <a:rPr lang="en-US" sz="2400" b="1" dirty="0">
                <a:latin typeface="Univers Condensed Light"/>
              </a:rPr>
              <a:t>Writing</a:t>
            </a:r>
            <a:r>
              <a:rPr lang="en-US" sz="2400" dirty="0">
                <a:latin typeface="Univers Condensed Light"/>
              </a:rPr>
              <a:t> out)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4C821-E864-174A-3481-AA886542561E}"/>
              </a:ext>
            </a:extLst>
          </p:cNvPr>
          <p:cNvSpPr txBox="1"/>
          <p:nvPr/>
        </p:nvSpPr>
        <p:spPr>
          <a:xfrm>
            <a:off x="7323115" y="6452258"/>
            <a:ext cx="24245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Univers Condensed Light"/>
              </a:rPr>
              <a:t>*None of these is obligatory!</a:t>
            </a:r>
            <a:endParaRPr lang="en-US" sz="1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06C4480-45F2-8909-967D-EE0D3031F889}"/>
              </a:ext>
            </a:extLst>
          </p:cNvPr>
          <p:cNvSpPr/>
          <p:nvPr/>
        </p:nvSpPr>
        <p:spPr>
          <a:xfrm>
            <a:off x="2266207" y="2276104"/>
            <a:ext cx="554181" cy="40475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B418084-A8DA-17E4-B26B-1A62FFAF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66" y="647908"/>
            <a:ext cx="8809512" cy="6047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99A10-08D1-4246-D041-513A1BB108CD}"/>
              </a:ext>
            </a:extLst>
          </p:cNvPr>
          <p:cNvSpPr txBox="1"/>
          <p:nvPr/>
        </p:nvSpPr>
        <p:spPr>
          <a:xfrm>
            <a:off x="148440" y="118753"/>
            <a:ext cx="4542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Univers Condensed Light"/>
              </a:rPr>
              <a:t>praat</a:t>
            </a:r>
            <a:r>
              <a:rPr lang="en-US" sz="2400" dirty="0">
                <a:latin typeface="Univers Condensed Light"/>
              </a:rPr>
              <a:t> script to save extracted sounds.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8036C1-4FF9-4D6C-8542-6A50A263DBA4}"/>
              </a:ext>
            </a:extLst>
          </p:cNvPr>
          <p:cNvSpPr/>
          <p:nvPr/>
        </p:nvSpPr>
        <p:spPr>
          <a:xfrm>
            <a:off x="920338" y="1712023"/>
            <a:ext cx="395846" cy="475013"/>
          </a:xfrm>
          <a:prstGeom prst="roundRect">
            <a:avLst/>
          </a:prstGeom>
          <a:solidFill>
            <a:srgbClr val="FFFFA8">
              <a:alpha val="82000"/>
            </a:srgb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395846"/>
                      <a:gd name="connsiteY0" fmla="*/ 65976 h 475013"/>
                      <a:gd name="connsiteX1" fmla="*/ 65976 w 395846"/>
                      <a:gd name="connsiteY1" fmla="*/ 0 h 475013"/>
                      <a:gd name="connsiteX2" fmla="*/ 329870 w 395846"/>
                      <a:gd name="connsiteY2" fmla="*/ 0 h 475013"/>
                      <a:gd name="connsiteX3" fmla="*/ 395846 w 395846"/>
                      <a:gd name="connsiteY3" fmla="*/ 65976 h 475013"/>
                      <a:gd name="connsiteX4" fmla="*/ 395846 w 395846"/>
                      <a:gd name="connsiteY4" fmla="*/ 409037 h 475013"/>
                      <a:gd name="connsiteX5" fmla="*/ 329870 w 395846"/>
                      <a:gd name="connsiteY5" fmla="*/ 475013 h 475013"/>
                      <a:gd name="connsiteX6" fmla="*/ 65976 w 395846"/>
                      <a:gd name="connsiteY6" fmla="*/ 475013 h 475013"/>
                      <a:gd name="connsiteX7" fmla="*/ 0 w 395846"/>
                      <a:gd name="connsiteY7" fmla="*/ 409037 h 475013"/>
                      <a:gd name="connsiteX8" fmla="*/ 0 w 395846"/>
                      <a:gd name="connsiteY8" fmla="*/ 65976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5846" h="475013" fill="none" extrusionOk="0">
                        <a:moveTo>
                          <a:pt x="0" y="65976"/>
                        </a:moveTo>
                        <a:cubicBezTo>
                          <a:pt x="4453" y="30060"/>
                          <a:pt x="36671" y="-2667"/>
                          <a:pt x="65976" y="0"/>
                        </a:cubicBezTo>
                        <a:cubicBezTo>
                          <a:pt x="178267" y="-8947"/>
                          <a:pt x="210559" y="3326"/>
                          <a:pt x="329870" y="0"/>
                        </a:cubicBezTo>
                        <a:cubicBezTo>
                          <a:pt x="361490" y="-7504"/>
                          <a:pt x="398145" y="30573"/>
                          <a:pt x="395846" y="65976"/>
                        </a:cubicBezTo>
                        <a:cubicBezTo>
                          <a:pt x="402982" y="215812"/>
                          <a:pt x="406289" y="302465"/>
                          <a:pt x="395846" y="409037"/>
                        </a:cubicBezTo>
                        <a:cubicBezTo>
                          <a:pt x="395053" y="440293"/>
                          <a:pt x="367566" y="483907"/>
                          <a:pt x="329870" y="475013"/>
                        </a:cubicBezTo>
                        <a:cubicBezTo>
                          <a:pt x="253754" y="481800"/>
                          <a:pt x="131026" y="485150"/>
                          <a:pt x="65976" y="475013"/>
                        </a:cubicBezTo>
                        <a:cubicBezTo>
                          <a:pt x="34731" y="481663"/>
                          <a:pt x="7734" y="446816"/>
                          <a:pt x="0" y="409037"/>
                        </a:cubicBezTo>
                        <a:cubicBezTo>
                          <a:pt x="-8076" y="298842"/>
                          <a:pt x="11424" y="192234"/>
                          <a:pt x="0" y="65976"/>
                        </a:cubicBezTo>
                        <a:close/>
                      </a:path>
                      <a:path w="395846" h="475013" stroke="0" extrusionOk="0">
                        <a:moveTo>
                          <a:pt x="0" y="65976"/>
                        </a:moveTo>
                        <a:cubicBezTo>
                          <a:pt x="2379" y="22252"/>
                          <a:pt x="30973" y="8700"/>
                          <a:pt x="65976" y="0"/>
                        </a:cubicBezTo>
                        <a:cubicBezTo>
                          <a:pt x="191849" y="1519"/>
                          <a:pt x="208634" y="-2252"/>
                          <a:pt x="329870" y="0"/>
                        </a:cubicBezTo>
                        <a:cubicBezTo>
                          <a:pt x="363075" y="3607"/>
                          <a:pt x="397050" y="31303"/>
                          <a:pt x="395846" y="65976"/>
                        </a:cubicBezTo>
                        <a:cubicBezTo>
                          <a:pt x="400839" y="201164"/>
                          <a:pt x="401721" y="262199"/>
                          <a:pt x="395846" y="409037"/>
                        </a:cubicBezTo>
                        <a:cubicBezTo>
                          <a:pt x="403102" y="450956"/>
                          <a:pt x="362477" y="476617"/>
                          <a:pt x="329870" y="475013"/>
                        </a:cubicBezTo>
                        <a:cubicBezTo>
                          <a:pt x="245832" y="486599"/>
                          <a:pt x="143763" y="479159"/>
                          <a:pt x="65976" y="475013"/>
                        </a:cubicBezTo>
                        <a:cubicBezTo>
                          <a:pt x="28742" y="476417"/>
                          <a:pt x="-903" y="445193"/>
                          <a:pt x="0" y="409037"/>
                        </a:cubicBezTo>
                        <a:cubicBezTo>
                          <a:pt x="-2998" y="245551"/>
                          <a:pt x="-616" y="231740"/>
                          <a:pt x="0" y="6597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nivers Condensed Light"/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E17EDB-E7A4-EF5A-C1B0-4BE7A7609016}"/>
              </a:ext>
            </a:extLst>
          </p:cNvPr>
          <p:cNvSpPr/>
          <p:nvPr/>
        </p:nvSpPr>
        <p:spPr>
          <a:xfrm>
            <a:off x="722417" y="3285503"/>
            <a:ext cx="860962" cy="475013"/>
          </a:xfrm>
          <a:prstGeom prst="roundRect">
            <a:avLst/>
          </a:prstGeom>
          <a:solidFill>
            <a:srgbClr val="FFFFA8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60962"/>
                      <a:gd name="connsiteY0" fmla="*/ 79170 h 475013"/>
                      <a:gd name="connsiteX1" fmla="*/ 79170 w 860962"/>
                      <a:gd name="connsiteY1" fmla="*/ 0 h 475013"/>
                      <a:gd name="connsiteX2" fmla="*/ 423455 w 860962"/>
                      <a:gd name="connsiteY2" fmla="*/ 0 h 475013"/>
                      <a:gd name="connsiteX3" fmla="*/ 781792 w 860962"/>
                      <a:gd name="connsiteY3" fmla="*/ 0 h 475013"/>
                      <a:gd name="connsiteX4" fmla="*/ 860962 w 860962"/>
                      <a:gd name="connsiteY4" fmla="*/ 79170 h 475013"/>
                      <a:gd name="connsiteX5" fmla="*/ 860962 w 860962"/>
                      <a:gd name="connsiteY5" fmla="*/ 395843 h 475013"/>
                      <a:gd name="connsiteX6" fmla="*/ 781792 w 860962"/>
                      <a:gd name="connsiteY6" fmla="*/ 475013 h 475013"/>
                      <a:gd name="connsiteX7" fmla="*/ 444533 w 860962"/>
                      <a:gd name="connsiteY7" fmla="*/ 475013 h 475013"/>
                      <a:gd name="connsiteX8" fmla="*/ 79170 w 860962"/>
                      <a:gd name="connsiteY8" fmla="*/ 475013 h 475013"/>
                      <a:gd name="connsiteX9" fmla="*/ 0 w 860962"/>
                      <a:gd name="connsiteY9" fmla="*/ 395843 h 475013"/>
                      <a:gd name="connsiteX10" fmla="*/ 0 w 860962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60962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64850" y="-13058"/>
                          <a:pt x="297407" y="-11288"/>
                          <a:pt x="423455" y="0"/>
                        </a:cubicBezTo>
                        <a:cubicBezTo>
                          <a:pt x="549504" y="11288"/>
                          <a:pt x="704606" y="3211"/>
                          <a:pt x="781792" y="0"/>
                        </a:cubicBezTo>
                        <a:cubicBezTo>
                          <a:pt x="824696" y="-5360"/>
                          <a:pt x="861341" y="38128"/>
                          <a:pt x="860962" y="79170"/>
                        </a:cubicBezTo>
                        <a:cubicBezTo>
                          <a:pt x="846362" y="197801"/>
                          <a:pt x="875382" y="321648"/>
                          <a:pt x="860962" y="395843"/>
                        </a:cubicBezTo>
                        <a:cubicBezTo>
                          <a:pt x="866464" y="446613"/>
                          <a:pt x="832647" y="476249"/>
                          <a:pt x="781792" y="475013"/>
                        </a:cubicBezTo>
                        <a:cubicBezTo>
                          <a:pt x="669582" y="465011"/>
                          <a:pt x="559151" y="458884"/>
                          <a:pt x="444533" y="475013"/>
                        </a:cubicBezTo>
                        <a:cubicBezTo>
                          <a:pt x="329915" y="491142"/>
                          <a:pt x="215941" y="481939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860962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189373" y="1688"/>
                          <a:pt x="331233" y="-13978"/>
                          <a:pt x="409402" y="0"/>
                        </a:cubicBezTo>
                        <a:cubicBezTo>
                          <a:pt x="487571" y="13978"/>
                          <a:pt x="607518" y="-13838"/>
                          <a:pt x="781792" y="0"/>
                        </a:cubicBezTo>
                        <a:cubicBezTo>
                          <a:pt x="833046" y="7463"/>
                          <a:pt x="861968" y="29759"/>
                          <a:pt x="860962" y="79170"/>
                        </a:cubicBezTo>
                        <a:cubicBezTo>
                          <a:pt x="867498" y="198814"/>
                          <a:pt x="860776" y="286932"/>
                          <a:pt x="860962" y="395843"/>
                        </a:cubicBezTo>
                        <a:cubicBezTo>
                          <a:pt x="860690" y="437341"/>
                          <a:pt x="829448" y="481098"/>
                          <a:pt x="781792" y="475013"/>
                        </a:cubicBezTo>
                        <a:cubicBezTo>
                          <a:pt x="617954" y="480465"/>
                          <a:pt x="542275" y="490326"/>
                          <a:pt x="444533" y="475013"/>
                        </a:cubicBezTo>
                        <a:cubicBezTo>
                          <a:pt x="346791" y="459700"/>
                          <a:pt x="233765" y="483578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nivers Condensed Light"/>
              </a:rPr>
              <a:t>2.1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C7BC5C-E14D-CB5F-9B59-1A0946790C90}"/>
              </a:ext>
            </a:extLst>
          </p:cNvPr>
          <p:cNvSpPr/>
          <p:nvPr/>
        </p:nvSpPr>
        <p:spPr>
          <a:xfrm>
            <a:off x="732312" y="4205840"/>
            <a:ext cx="860962" cy="475013"/>
          </a:xfrm>
          <a:prstGeom prst="roundRect">
            <a:avLst/>
          </a:prstGeom>
          <a:solidFill>
            <a:srgbClr val="FFFFA8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860962"/>
                      <a:gd name="connsiteY0" fmla="*/ 79170 h 475013"/>
                      <a:gd name="connsiteX1" fmla="*/ 79170 w 860962"/>
                      <a:gd name="connsiteY1" fmla="*/ 0 h 475013"/>
                      <a:gd name="connsiteX2" fmla="*/ 423455 w 860962"/>
                      <a:gd name="connsiteY2" fmla="*/ 0 h 475013"/>
                      <a:gd name="connsiteX3" fmla="*/ 781792 w 860962"/>
                      <a:gd name="connsiteY3" fmla="*/ 0 h 475013"/>
                      <a:gd name="connsiteX4" fmla="*/ 860962 w 860962"/>
                      <a:gd name="connsiteY4" fmla="*/ 79170 h 475013"/>
                      <a:gd name="connsiteX5" fmla="*/ 860962 w 860962"/>
                      <a:gd name="connsiteY5" fmla="*/ 395843 h 475013"/>
                      <a:gd name="connsiteX6" fmla="*/ 781792 w 860962"/>
                      <a:gd name="connsiteY6" fmla="*/ 475013 h 475013"/>
                      <a:gd name="connsiteX7" fmla="*/ 444533 w 860962"/>
                      <a:gd name="connsiteY7" fmla="*/ 475013 h 475013"/>
                      <a:gd name="connsiteX8" fmla="*/ 79170 w 860962"/>
                      <a:gd name="connsiteY8" fmla="*/ 475013 h 475013"/>
                      <a:gd name="connsiteX9" fmla="*/ 0 w 860962"/>
                      <a:gd name="connsiteY9" fmla="*/ 395843 h 475013"/>
                      <a:gd name="connsiteX10" fmla="*/ 0 w 860962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60962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164850" y="-13058"/>
                          <a:pt x="297407" y="-11288"/>
                          <a:pt x="423455" y="0"/>
                        </a:cubicBezTo>
                        <a:cubicBezTo>
                          <a:pt x="549504" y="11288"/>
                          <a:pt x="704606" y="3211"/>
                          <a:pt x="781792" y="0"/>
                        </a:cubicBezTo>
                        <a:cubicBezTo>
                          <a:pt x="824696" y="-5360"/>
                          <a:pt x="861341" y="38128"/>
                          <a:pt x="860962" y="79170"/>
                        </a:cubicBezTo>
                        <a:cubicBezTo>
                          <a:pt x="846362" y="197801"/>
                          <a:pt x="875382" y="321648"/>
                          <a:pt x="860962" y="395843"/>
                        </a:cubicBezTo>
                        <a:cubicBezTo>
                          <a:pt x="866464" y="446613"/>
                          <a:pt x="832647" y="476249"/>
                          <a:pt x="781792" y="475013"/>
                        </a:cubicBezTo>
                        <a:cubicBezTo>
                          <a:pt x="669582" y="465011"/>
                          <a:pt x="559151" y="458884"/>
                          <a:pt x="444533" y="475013"/>
                        </a:cubicBezTo>
                        <a:cubicBezTo>
                          <a:pt x="329915" y="491142"/>
                          <a:pt x="215941" y="481939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860962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189373" y="1688"/>
                          <a:pt x="331233" y="-13978"/>
                          <a:pt x="409402" y="0"/>
                        </a:cubicBezTo>
                        <a:cubicBezTo>
                          <a:pt x="487571" y="13978"/>
                          <a:pt x="607518" y="-13838"/>
                          <a:pt x="781792" y="0"/>
                        </a:cubicBezTo>
                        <a:cubicBezTo>
                          <a:pt x="833046" y="7463"/>
                          <a:pt x="861968" y="29759"/>
                          <a:pt x="860962" y="79170"/>
                        </a:cubicBezTo>
                        <a:cubicBezTo>
                          <a:pt x="867498" y="198814"/>
                          <a:pt x="860776" y="286932"/>
                          <a:pt x="860962" y="395843"/>
                        </a:cubicBezTo>
                        <a:cubicBezTo>
                          <a:pt x="860690" y="437341"/>
                          <a:pt x="829448" y="481098"/>
                          <a:pt x="781792" y="475013"/>
                        </a:cubicBezTo>
                        <a:cubicBezTo>
                          <a:pt x="617954" y="480465"/>
                          <a:pt x="542275" y="490326"/>
                          <a:pt x="444533" y="475013"/>
                        </a:cubicBezTo>
                        <a:cubicBezTo>
                          <a:pt x="346791" y="459700"/>
                          <a:pt x="233765" y="483578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nivers Condensed Light"/>
              </a:rPr>
              <a:t>2.2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7F2868-F13E-C3CA-8A57-D137584239B9}"/>
              </a:ext>
            </a:extLst>
          </p:cNvPr>
          <p:cNvSpPr/>
          <p:nvPr/>
        </p:nvSpPr>
        <p:spPr>
          <a:xfrm>
            <a:off x="188027" y="5452749"/>
            <a:ext cx="1365663" cy="475013"/>
          </a:xfrm>
          <a:prstGeom prst="roundRect">
            <a:avLst/>
          </a:prstGeom>
          <a:solidFill>
            <a:srgbClr val="FFFFA8"/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4220837929">
                  <a:custGeom>
                    <a:avLst/>
                    <a:gdLst>
                      <a:gd name="connsiteX0" fmla="*/ 0 w 1365663"/>
                      <a:gd name="connsiteY0" fmla="*/ 79170 h 475013"/>
                      <a:gd name="connsiteX1" fmla="*/ 79170 w 1365663"/>
                      <a:gd name="connsiteY1" fmla="*/ 0 h 475013"/>
                      <a:gd name="connsiteX2" fmla="*/ 670758 w 1365663"/>
                      <a:gd name="connsiteY2" fmla="*/ 0 h 475013"/>
                      <a:gd name="connsiteX3" fmla="*/ 1286493 w 1365663"/>
                      <a:gd name="connsiteY3" fmla="*/ 0 h 475013"/>
                      <a:gd name="connsiteX4" fmla="*/ 1365663 w 1365663"/>
                      <a:gd name="connsiteY4" fmla="*/ 79170 h 475013"/>
                      <a:gd name="connsiteX5" fmla="*/ 1365663 w 1365663"/>
                      <a:gd name="connsiteY5" fmla="*/ 395843 h 475013"/>
                      <a:gd name="connsiteX6" fmla="*/ 1286493 w 1365663"/>
                      <a:gd name="connsiteY6" fmla="*/ 475013 h 475013"/>
                      <a:gd name="connsiteX7" fmla="*/ 706978 w 1365663"/>
                      <a:gd name="connsiteY7" fmla="*/ 475013 h 475013"/>
                      <a:gd name="connsiteX8" fmla="*/ 79170 w 1365663"/>
                      <a:gd name="connsiteY8" fmla="*/ 475013 h 475013"/>
                      <a:gd name="connsiteX9" fmla="*/ 0 w 1365663"/>
                      <a:gd name="connsiteY9" fmla="*/ 395843 h 475013"/>
                      <a:gd name="connsiteX10" fmla="*/ 0 w 1365663"/>
                      <a:gd name="connsiteY10" fmla="*/ 79170 h 47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65663" h="475013" fill="none" extrusionOk="0">
                        <a:moveTo>
                          <a:pt x="0" y="79170"/>
                        </a:moveTo>
                        <a:cubicBezTo>
                          <a:pt x="3048" y="40652"/>
                          <a:pt x="32358" y="1725"/>
                          <a:pt x="79170" y="0"/>
                        </a:cubicBezTo>
                        <a:cubicBezTo>
                          <a:pt x="326264" y="-20911"/>
                          <a:pt x="530606" y="12379"/>
                          <a:pt x="670758" y="0"/>
                        </a:cubicBezTo>
                        <a:cubicBezTo>
                          <a:pt x="810910" y="-12379"/>
                          <a:pt x="1052642" y="-16957"/>
                          <a:pt x="1286493" y="0"/>
                        </a:cubicBezTo>
                        <a:cubicBezTo>
                          <a:pt x="1329397" y="-5360"/>
                          <a:pt x="1366042" y="38128"/>
                          <a:pt x="1365663" y="79170"/>
                        </a:cubicBezTo>
                        <a:cubicBezTo>
                          <a:pt x="1351063" y="197801"/>
                          <a:pt x="1380083" y="321648"/>
                          <a:pt x="1365663" y="395843"/>
                        </a:cubicBezTo>
                        <a:cubicBezTo>
                          <a:pt x="1371165" y="446613"/>
                          <a:pt x="1337348" y="476249"/>
                          <a:pt x="1286493" y="475013"/>
                        </a:cubicBezTo>
                        <a:cubicBezTo>
                          <a:pt x="1135839" y="446431"/>
                          <a:pt x="910325" y="471742"/>
                          <a:pt x="706978" y="475013"/>
                        </a:cubicBezTo>
                        <a:cubicBezTo>
                          <a:pt x="503631" y="478284"/>
                          <a:pt x="229982" y="474201"/>
                          <a:pt x="79170" y="475013"/>
                        </a:cubicBezTo>
                        <a:cubicBezTo>
                          <a:pt x="36573" y="475420"/>
                          <a:pt x="-5087" y="437147"/>
                          <a:pt x="0" y="395843"/>
                        </a:cubicBezTo>
                        <a:cubicBezTo>
                          <a:pt x="-2096" y="263947"/>
                          <a:pt x="-11718" y="184280"/>
                          <a:pt x="0" y="79170"/>
                        </a:cubicBezTo>
                        <a:close/>
                      </a:path>
                      <a:path w="1365663" h="475013" stroke="0" extrusionOk="0">
                        <a:moveTo>
                          <a:pt x="0" y="79170"/>
                        </a:moveTo>
                        <a:cubicBezTo>
                          <a:pt x="2634" y="27382"/>
                          <a:pt x="36193" y="4528"/>
                          <a:pt x="79170" y="0"/>
                        </a:cubicBezTo>
                        <a:cubicBezTo>
                          <a:pt x="316452" y="15353"/>
                          <a:pt x="509352" y="-16269"/>
                          <a:pt x="646612" y="0"/>
                        </a:cubicBezTo>
                        <a:cubicBezTo>
                          <a:pt x="783872" y="16269"/>
                          <a:pt x="970304" y="25729"/>
                          <a:pt x="1286493" y="0"/>
                        </a:cubicBezTo>
                        <a:cubicBezTo>
                          <a:pt x="1337747" y="7463"/>
                          <a:pt x="1366669" y="29759"/>
                          <a:pt x="1365663" y="79170"/>
                        </a:cubicBezTo>
                        <a:cubicBezTo>
                          <a:pt x="1372199" y="198814"/>
                          <a:pt x="1365477" y="286932"/>
                          <a:pt x="1365663" y="395843"/>
                        </a:cubicBezTo>
                        <a:cubicBezTo>
                          <a:pt x="1365391" y="437341"/>
                          <a:pt x="1334149" y="481098"/>
                          <a:pt x="1286493" y="475013"/>
                        </a:cubicBezTo>
                        <a:cubicBezTo>
                          <a:pt x="1061798" y="474460"/>
                          <a:pt x="962201" y="464925"/>
                          <a:pt x="706978" y="475013"/>
                        </a:cubicBezTo>
                        <a:cubicBezTo>
                          <a:pt x="451756" y="485101"/>
                          <a:pt x="296373" y="445169"/>
                          <a:pt x="79170" y="475013"/>
                        </a:cubicBezTo>
                        <a:cubicBezTo>
                          <a:pt x="41935" y="475392"/>
                          <a:pt x="5554" y="442989"/>
                          <a:pt x="0" y="395843"/>
                        </a:cubicBezTo>
                        <a:cubicBezTo>
                          <a:pt x="-2881" y="292480"/>
                          <a:pt x="15166" y="184563"/>
                          <a:pt x="0" y="791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nivers Condensed Light"/>
              </a:rPr>
              <a:t>2.3 + 2.4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D30D438-C36F-9BB0-0C74-BBB15ED1D87C}"/>
              </a:ext>
            </a:extLst>
          </p:cNvPr>
          <p:cNvSpPr/>
          <p:nvPr/>
        </p:nvSpPr>
        <p:spPr>
          <a:xfrm>
            <a:off x="1583376" y="1108364"/>
            <a:ext cx="148441" cy="1613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0D85DF6-2287-9AD9-75E6-4EDB089A18E6}"/>
              </a:ext>
            </a:extLst>
          </p:cNvPr>
          <p:cNvSpPr/>
          <p:nvPr/>
        </p:nvSpPr>
        <p:spPr>
          <a:xfrm>
            <a:off x="1632856" y="3018311"/>
            <a:ext cx="98961" cy="10984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4E269D6-4629-ECCB-2342-CED528AC75EA}"/>
              </a:ext>
            </a:extLst>
          </p:cNvPr>
          <p:cNvSpPr/>
          <p:nvPr/>
        </p:nvSpPr>
        <p:spPr>
          <a:xfrm>
            <a:off x="1613064" y="4265220"/>
            <a:ext cx="118753" cy="6927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EBC537D-3420-6D76-8B2C-36D1BF734438}"/>
              </a:ext>
            </a:extLst>
          </p:cNvPr>
          <p:cNvSpPr/>
          <p:nvPr/>
        </p:nvSpPr>
        <p:spPr>
          <a:xfrm>
            <a:off x="1603168" y="5086596"/>
            <a:ext cx="118753" cy="12073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8CAD6-D0E3-519F-96A1-04536F7178A9}"/>
              </a:ext>
            </a:extLst>
          </p:cNvPr>
          <p:cNvSpPr txBox="1"/>
          <p:nvPr/>
        </p:nvSpPr>
        <p:spPr>
          <a:xfrm>
            <a:off x="10536052" y="6512736"/>
            <a:ext cx="368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Univers Condensed Light"/>
              </a:rPr>
              <a:t>Part 1. Intro:  p7/7</a:t>
            </a:r>
          </a:p>
        </p:txBody>
      </p:sp>
    </p:spTree>
    <p:extLst>
      <p:ext uri="{BB962C8B-B14F-4D97-AF65-F5344CB8AC3E}">
        <p14:creationId xmlns:p14="http://schemas.microsoft.com/office/powerpoint/2010/main" val="281223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78</Slides>
  <Notes>32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office theme</vt:lpstr>
      <vt:lpstr>SketchyVTI</vt:lpstr>
      <vt:lpstr>Praat Workshop -Intermediate-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4171</cp:revision>
  <dcterms:created xsi:type="dcterms:W3CDTF">2022-11-19T01:32:38Z</dcterms:created>
  <dcterms:modified xsi:type="dcterms:W3CDTF">2022-12-08T17:58:46Z</dcterms:modified>
</cp:coreProperties>
</file>